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sldIdLst>
    <p:sldId id="256" r:id="rId2"/>
    <p:sldId id="340" r:id="rId3"/>
    <p:sldId id="403" r:id="rId4"/>
    <p:sldId id="402" r:id="rId5"/>
    <p:sldId id="350" r:id="rId6"/>
    <p:sldId id="385" r:id="rId7"/>
    <p:sldId id="388" r:id="rId8"/>
    <p:sldId id="394" r:id="rId9"/>
    <p:sldId id="391" r:id="rId10"/>
    <p:sldId id="392" r:id="rId11"/>
    <p:sldId id="389" r:id="rId12"/>
    <p:sldId id="393" r:id="rId13"/>
    <p:sldId id="390" r:id="rId14"/>
    <p:sldId id="387" r:id="rId15"/>
    <p:sldId id="406" r:id="rId16"/>
    <p:sldId id="396" r:id="rId17"/>
    <p:sldId id="395" r:id="rId18"/>
    <p:sldId id="367" r:id="rId19"/>
    <p:sldId id="397" r:id="rId20"/>
    <p:sldId id="398" r:id="rId21"/>
    <p:sldId id="399" r:id="rId22"/>
    <p:sldId id="400" r:id="rId23"/>
    <p:sldId id="386" r:id="rId24"/>
    <p:sldId id="401" r:id="rId25"/>
    <p:sldId id="404" r:id="rId26"/>
    <p:sldId id="405" r:id="rId27"/>
  </p:sldIdLst>
  <p:sldSz cx="9144000" cy="5143500" type="screen16x9"/>
  <p:notesSz cx="6858000" cy="9144000"/>
  <p:embeddedFontLst>
    <p:embeddedFont>
      <p:font typeface="Abril Fatface" panose="02000503000000020003" pitchFamily="2" charset="77"/>
      <p:regular r:id="rId29"/>
    </p:embeddedFont>
    <p:embeddedFont>
      <p:font typeface="DM Sans"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497FD4-CC46-4E56-8FCD-425BDC88EA98}">
  <a:tblStyle styleId="{31497FD4-CC46-4E56-8FCD-425BDC88EA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0"/>
    <p:restoredTop sz="88299"/>
  </p:normalViewPr>
  <p:slideViewPr>
    <p:cSldViewPr snapToGrid="0" snapToObjects="1">
      <p:cViewPr varScale="1">
        <p:scale>
          <a:sx n="144" d="100"/>
          <a:sy n="144" d="100"/>
        </p:scale>
        <p:origin x="9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iktok.com/@restroomuser/video/7013507743411637509?is_from_webapp=1&amp;sender_device=pc&amp;web_id689339027137724570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71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16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255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60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now well established that the IRA operated thousands of Twitter accounts posing as Americans to weigh in on U.S. political discussions on social media between 2014 and 2017. Special Counsel Robert Mueller’s indictment of the IRA noted that the campaign’s goal was to “[spread] distrust towards the candidates and the political system in general” (</a:t>
            </a:r>
            <a:r>
              <a:rPr lang="en-US" sz="1100" b="0" i="1" u="none" strike="noStrike" cap="none" dirty="0">
                <a:solidFill>
                  <a:srgbClr val="000000"/>
                </a:solidFill>
                <a:effectLst/>
                <a:latin typeface="Arial"/>
                <a:ea typeface="Arial"/>
                <a:cs typeface="Arial"/>
                <a:sym typeface="Arial"/>
              </a:rPr>
              <a:t>U.S. v. Internet Research Agency LLC</a:t>
            </a:r>
            <a:r>
              <a:rPr lang="en-US" sz="1100" b="0" i="0" u="none" strike="noStrike" cap="none" dirty="0">
                <a:solidFill>
                  <a:srgbClr val="000000"/>
                </a:solidFill>
                <a:effectLst/>
                <a:latin typeface="Arial"/>
                <a:ea typeface="Arial"/>
                <a:cs typeface="Arial"/>
                <a:sym typeface="Arial"/>
              </a:rPr>
              <a:t>). Since then, considerable scholarly work has explored the reach and performance of IRA con- tent online. But social media discourse does not operate in a vacuum. In several instances, IRA-produced content moved from social media into the U.S. news </a:t>
            </a:r>
            <a:r>
              <a:rPr lang="en-US" sz="1100" b="0" i="0" u="none" strike="noStrike" cap="none" dirty="0" err="1">
                <a:solidFill>
                  <a:srgbClr val="000000"/>
                </a:solidFill>
                <a:effectLst/>
                <a:latin typeface="Arial"/>
                <a:ea typeface="Arial"/>
                <a:cs typeface="Arial"/>
                <a:sym typeface="Arial"/>
              </a:rPr>
              <a:t>envi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ronment</a:t>
            </a:r>
            <a:r>
              <a:rPr lang="en-US" sz="1100" b="0" i="0" u="none" strike="noStrike" cap="none" dirty="0">
                <a:solidFill>
                  <a:srgbClr val="000000"/>
                </a:solidFill>
                <a:effectLst/>
                <a:latin typeface="Arial"/>
                <a:ea typeface="Arial"/>
                <a:cs typeface="Arial"/>
                <a:sym typeface="Arial"/>
              </a:rPr>
              <a:t> where it undoubtedly enjoyed larger reach, demonstrating susceptibilities of the press, which has long been a target of foreign intelligence operations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6873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now well established that the IRA operated thousands of Twitter accounts posing as Americans to weigh in on U.S. political discussions on social media between 2014 and 2017. Special Counsel Robert Mueller’s indictment of the IRA noted that the campaign’s goal was to “[spread] distrust towards the candidates and the political system in general” (</a:t>
            </a:r>
            <a:r>
              <a:rPr lang="en-US" sz="1100" b="0" i="1" u="none" strike="noStrike" cap="none" dirty="0">
                <a:solidFill>
                  <a:srgbClr val="000000"/>
                </a:solidFill>
                <a:effectLst/>
                <a:latin typeface="Arial"/>
                <a:ea typeface="Arial"/>
                <a:cs typeface="Arial"/>
                <a:sym typeface="Arial"/>
              </a:rPr>
              <a:t>U.S. v. Internet Research Agency LLC</a:t>
            </a:r>
            <a:r>
              <a:rPr lang="en-US" sz="1100" b="0" i="0" u="none" strike="noStrike" cap="none" dirty="0">
                <a:solidFill>
                  <a:srgbClr val="000000"/>
                </a:solidFill>
                <a:effectLst/>
                <a:latin typeface="Arial"/>
                <a:ea typeface="Arial"/>
                <a:cs typeface="Arial"/>
                <a:sym typeface="Arial"/>
              </a:rPr>
              <a:t>). Since then, considerable scholarly work has explored the reach and performance of IRA con- tent online. But social media discourse does not operate in a vacuum. In several instances, IRA-produced content moved from social media into the U.S. news </a:t>
            </a:r>
            <a:r>
              <a:rPr lang="en-US" sz="1100" b="0" i="0" u="none" strike="noStrike" cap="none" dirty="0" err="1">
                <a:solidFill>
                  <a:srgbClr val="000000"/>
                </a:solidFill>
                <a:effectLst/>
                <a:latin typeface="Arial"/>
                <a:ea typeface="Arial"/>
                <a:cs typeface="Arial"/>
                <a:sym typeface="Arial"/>
              </a:rPr>
              <a:t>envi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ronment</a:t>
            </a:r>
            <a:r>
              <a:rPr lang="en-US" sz="1100" b="0" i="0" u="none" strike="noStrike" cap="none" dirty="0">
                <a:solidFill>
                  <a:srgbClr val="000000"/>
                </a:solidFill>
                <a:effectLst/>
                <a:latin typeface="Arial"/>
                <a:ea typeface="Arial"/>
                <a:cs typeface="Arial"/>
                <a:sym typeface="Arial"/>
              </a:rPr>
              <a:t> where it undoubtedly enjoyed larger reach, demonstrating susceptibilities of the press, which has long been a target of foreign intelligence operations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867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4700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232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9361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results show Democrats as more supportive of fact-checks overall than Republicans. More interesting is that Republican support for fact-checking Trump dropped by 15 percentage points in comparison to fact-checking politicians in general, with a difference in means test statistically significant at the .01 level. One potential reason for the decline in support is that Republicans may interpret the prompt as unfairly singling out Trump, while supporting fact-checks of politicians of politicians that they do not like.  </a:t>
            </a:r>
            <a:endParaRPr dirty="0"/>
          </a:p>
        </p:txBody>
      </p:sp>
    </p:spTree>
    <p:extLst>
      <p:ext uri="{BB962C8B-B14F-4D97-AF65-F5344CB8AC3E}">
        <p14:creationId xmlns:p14="http://schemas.microsoft.com/office/powerpoint/2010/main" val="108860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168c7e9a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168c7e9a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buNone/>
            </a:pPr>
            <a:r>
              <a:rPr lang="en-US" dirty="0"/>
              <a:t>https://</a:t>
            </a:r>
            <a:r>
              <a:rPr lang="en-US" dirty="0" err="1"/>
              <a:t>create.kahoot.it</a:t>
            </a:r>
            <a:r>
              <a:rPr lang="en-US" dirty="0"/>
              <a:t>/share/misinformation-test/584e3b7e-ac95-4503-ad76-845bf246a8f2 </a:t>
            </a:r>
          </a:p>
          <a:p>
            <a:pPr marL="152400" indent="0">
              <a:buNone/>
            </a:pPr>
            <a:endParaRPr lang="en-US" dirty="0"/>
          </a:p>
          <a:p>
            <a:pPr marL="152400" indent="0">
              <a:buNone/>
            </a:pPr>
            <a:endParaRPr lang="en-US" dirty="0"/>
          </a:p>
          <a:p>
            <a:pPr marL="152400" indent="0">
              <a:buNone/>
            </a:pPr>
            <a:r>
              <a:rPr lang="en-US" dirty="0"/>
              <a:t>Q7: </a:t>
            </a:r>
            <a:r>
              <a:rPr lang="en-US" dirty="0">
                <a:hlinkClick r:id="rId3"/>
              </a:rPr>
              <a:t>https://www.tiktok.com/@restroomuser/video/7013507743411637509?is_from_webapp=1&amp;sender_device=pc&amp;web_id6893390271377245701</a:t>
            </a:r>
            <a:r>
              <a:rPr lang="en-US"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59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0" i="1" u="none" strike="noStrike" cap="none" dirty="0">
                <a:solidFill>
                  <a:srgbClr val="000000"/>
                </a:solidFill>
                <a:effectLst/>
                <a:latin typeface="Arial"/>
                <a:ea typeface="Arial"/>
                <a:cs typeface="Arial"/>
                <a:sym typeface="Arial"/>
              </a:rPr>
              <a:t>The effects of the framing of fact-checks and concern about contracting COVID-19 remain after considering demographic factors and ideological extremity. </a:t>
            </a:r>
          </a:p>
          <a:p>
            <a:pPr fontAlgn="base"/>
            <a:r>
              <a:rPr lang="en-US" sz="1100" b="0" i="1" u="none" strike="noStrike" cap="none" dirty="0">
                <a:solidFill>
                  <a:srgbClr val="000000"/>
                </a:solidFill>
                <a:effectLst/>
                <a:latin typeface="Arial"/>
                <a:ea typeface="Arial"/>
                <a:cs typeface="Arial"/>
                <a:sym typeface="Arial"/>
              </a:rPr>
              <a:t>Version 1</a:t>
            </a:r>
            <a:r>
              <a:rPr lang="en-US" sz="1100" b="0" i="0" u="none" strike="noStrike" cap="none" dirty="0">
                <a:solidFill>
                  <a:srgbClr val="000000"/>
                </a:solidFill>
                <a:effectLst/>
                <a:latin typeface="Arial"/>
                <a:ea typeface="Arial"/>
                <a:cs typeface="Arial"/>
                <a:sym typeface="Arial"/>
              </a:rPr>
              <a:t>: Social media companies should provide fact checks of statements from politicians.</a:t>
            </a:r>
          </a:p>
          <a:p>
            <a:pPr fontAlgn="base"/>
            <a:r>
              <a:rPr lang="en-US" sz="1100" b="0" i="1" u="none" strike="noStrike" cap="none" dirty="0">
                <a:solidFill>
                  <a:srgbClr val="000000"/>
                </a:solidFill>
                <a:effectLst/>
                <a:latin typeface="Arial"/>
                <a:ea typeface="Arial"/>
                <a:cs typeface="Arial"/>
                <a:sym typeface="Arial"/>
              </a:rPr>
              <a:t>Version 2</a:t>
            </a:r>
            <a:r>
              <a:rPr lang="en-US" sz="1100" b="0" i="0" u="none" strike="noStrike" cap="none" dirty="0">
                <a:solidFill>
                  <a:srgbClr val="000000"/>
                </a:solidFill>
                <a:effectLst/>
                <a:latin typeface="Arial"/>
                <a:ea typeface="Arial"/>
                <a:cs typeface="Arial"/>
                <a:sym typeface="Arial"/>
              </a:rPr>
              <a:t>: Social media companies should provide fact checks of statements from President Trump.</a:t>
            </a:r>
          </a:p>
          <a:p>
            <a:pPr fontAlgn="base"/>
            <a:endParaRPr lang="en-US"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We find that majorities supported fact-checking with clear differences among Democrats and Republicans. Democratic support shows marginal differences between fact-checks of politicians versus President Trump. A majority of Republicans support fact-checks of politicians but not of Trump.</a:t>
            </a:r>
          </a:p>
          <a:p>
            <a:pPr fontAlgn="base"/>
            <a:r>
              <a:rPr lang="en-US" sz="1100" b="0" i="0" u="none" strike="noStrike" cap="none" dirty="0">
                <a:solidFill>
                  <a:srgbClr val="000000"/>
                </a:solidFill>
                <a:effectLst/>
                <a:latin typeface="Arial"/>
                <a:ea typeface="Arial"/>
                <a:cs typeface="Arial"/>
                <a:sym typeface="Arial"/>
              </a:rPr>
              <a:t>Concern about contracting COVID-19 corresponds with support for fact-checks with a larger effect among Republicans.</a:t>
            </a:r>
          </a:p>
          <a:p>
            <a:pPr fontAlgn="base"/>
            <a:r>
              <a:rPr lang="en-US" sz="1100" b="0" i="0" u="none" strike="noStrike" cap="none" dirty="0">
                <a:solidFill>
                  <a:srgbClr val="000000"/>
                </a:solidFill>
                <a:effectLst/>
                <a:latin typeface="Arial"/>
                <a:ea typeface="Arial"/>
                <a:cs typeface="Arial"/>
                <a:sym typeface="Arial"/>
              </a:rPr>
              <a:t>Fact-checking interventions work only for those people who see value in fact-checking.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99325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203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9255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44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94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0828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43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432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4311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491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517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920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3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5750" y="1214125"/>
            <a:ext cx="2854500" cy="2052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2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5750" y="3367525"/>
            <a:ext cx="3109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805750" y="2575000"/>
            <a:ext cx="3347100" cy="573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6"/>
              </a:buClr>
              <a:buSzPts val="3000"/>
              <a:buNone/>
              <a:defRPr sz="3000">
                <a:solidFill>
                  <a:schemeClr val="accent6"/>
                </a:solidFill>
              </a:defRPr>
            </a:lvl1pPr>
            <a:lvl2pPr lvl="1" rtl="0">
              <a:lnSpc>
                <a:spcPct val="80000"/>
              </a:lnSpc>
              <a:spcBef>
                <a:spcPts val="0"/>
              </a:spcBef>
              <a:spcAft>
                <a:spcPts val="0"/>
              </a:spcAft>
              <a:buClr>
                <a:schemeClr val="accent6"/>
              </a:buClr>
              <a:buSzPts val="3000"/>
              <a:buNone/>
              <a:defRPr sz="3000">
                <a:solidFill>
                  <a:schemeClr val="accent6"/>
                </a:solidFill>
              </a:defRPr>
            </a:lvl2pPr>
            <a:lvl3pPr lvl="2" rtl="0">
              <a:lnSpc>
                <a:spcPct val="80000"/>
              </a:lnSpc>
              <a:spcBef>
                <a:spcPts val="0"/>
              </a:spcBef>
              <a:spcAft>
                <a:spcPts val="0"/>
              </a:spcAft>
              <a:buClr>
                <a:schemeClr val="accent6"/>
              </a:buClr>
              <a:buSzPts val="3000"/>
              <a:buNone/>
              <a:defRPr sz="3000">
                <a:solidFill>
                  <a:schemeClr val="accent6"/>
                </a:solidFill>
              </a:defRPr>
            </a:lvl3pPr>
            <a:lvl4pPr lvl="3" rtl="0">
              <a:lnSpc>
                <a:spcPct val="80000"/>
              </a:lnSpc>
              <a:spcBef>
                <a:spcPts val="0"/>
              </a:spcBef>
              <a:spcAft>
                <a:spcPts val="0"/>
              </a:spcAft>
              <a:buClr>
                <a:schemeClr val="accent6"/>
              </a:buClr>
              <a:buSzPts val="3000"/>
              <a:buNone/>
              <a:defRPr sz="3000">
                <a:solidFill>
                  <a:schemeClr val="accent6"/>
                </a:solidFill>
              </a:defRPr>
            </a:lvl4pPr>
            <a:lvl5pPr lvl="4" rtl="0">
              <a:lnSpc>
                <a:spcPct val="80000"/>
              </a:lnSpc>
              <a:spcBef>
                <a:spcPts val="0"/>
              </a:spcBef>
              <a:spcAft>
                <a:spcPts val="0"/>
              </a:spcAft>
              <a:buClr>
                <a:schemeClr val="accent6"/>
              </a:buClr>
              <a:buSzPts val="3000"/>
              <a:buNone/>
              <a:defRPr sz="3000">
                <a:solidFill>
                  <a:schemeClr val="accent6"/>
                </a:solidFill>
              </a:defRPr>
            </a:lvl5pPr>
            <a:lvl6pPr lvl="5" rtl="0">
              <a:lnSpc>
                <a:spcPct val="80000"/>
              </a:lnSpc>
              <a:spcBef>
                <a:spcPts val="0"/>
              </a:spcBef>
              <a:spcAft>
                <a:spcPts val="0"/>
              </a:spcAft>
              <a:buClr>
                <a:schemeClr val="accent6"/>
              </a:buClr>
              <a:buSzPts val="3000"/>
              <a:buNone/>
              <a:defRPr sz="3000">
                <a:solidFill>
                  <a:schemeClr val="accent6"/>
                </a:solidFill>
              </a:defRPr>
            </a:lvl6pPr>
            <a:lvl7pPr lvl="6" rtl="0">
              <a:lnSpc>
                <a:spcPct val="80000"/>
              </a:lnSpc>
              <a:spcBef>
                <a:spcPts val="0"/>
              </a:spcBef>
              <a:spcAft>
                <a:spcPts val="0"/>
              </a:spcAft>
              <a:buClr>
                <a:schemeClr val="accent6"/>
              </a:buClr>
              <a:buSzPts val="3000"/>
              <a:buNone/>
              <a:defRPr sz="3000">
                <a:solidFill>
                  <a:schemeClr val="accent6"/>
                </a:solidFill>
              </a:defRPr>
            </a:lvl7pPr>
            <a:lvl8pPr lvl="7" rtl="0">
              <a:lnSpc>
                <a:spcPct val="80000"/>
              </a:lnSpc>
              <a:spcBef>
                <a:spcPts val="0"/>
              </a:spcBef>
              <a:spcAft>
                <a:spcPts val="0"/>
              </a:spcAft>
              <a:buClr>
                <a:schemeClr val="accent6"/>
              </a:buClr>
              <a:buSzPts val="3000"/>
              <a:buNone/>
              <a:defRPr sz="3000">
                <a:solidFill>
                  <a:schemeClr val="accent6"/>
                </a:solidFill>
              </a:defRPr>
            </a:lvl8pPr>
            <a:lvl9pPr lvl="8" rtl="0">
              <a:lnSpc>
                <a:spcPct val="80000"/>
              </a:lnSpc>
              <a:spcBef>
                <a:spcPts val="0"/>
              </a:spcBef>
              <a:spcAft>
                <a:spcPts val="0"/>
              </a:spcAft>
              <a:buClr>
                <a:schemeClr val="accent6"/>
              </a:buClr>
              <a:buSzPts val="3000"/>
              <a:buNone/>
              <a:defRPr sz="3000">
                <a:solidFill>
                  <a:schemeClr val="accent6"/>
                </a:solidFill>
              </a:defRPr>
            </a:lvl9pPr>
          </a:lstStyle>
          <a:p>
            <a:endParaRPr/>
          </a:p>
        </p:txBody>
      </p:sp>
      <p:sp>
        <p:nvSpPr>
          <p:cNvPr id="12" name="Google Shape;12;p2"/>
          <p:cNvSpPr/>
          <p:nvPr/>
        </p:nvSpPr>
        <p:spPr>
          <a:xfrm>
            <a:off x="4143095" y="16"/>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92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11909" y="526475"/>
            <a:ext cx="1132324" cy="50312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94913" y="356500"/>
            <a:ext cx="1349675" cy="431400"/>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60238" y="4260925"/>
            <a:ext cx="1768225" cy="356725"/>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58888" y="915250"/>
            <a:ext cx="51300" cy="51275"/>
          </a:xfrm>
          <a:custGeom>
            <a:avLst/>
            <a:gdLst/>
            <a:ahLst/>
            <a:cxnLst/>
            <a:rect l="l" t="t" r="r" b="b"/>
            <a:pathLst>
              <a:path w="2052" h="2051" fill="none" extrusionOk="0">
                <a:moveTo>
                  <a:pt x="2052" y="987"/>
                </a:moveTo>
                <a:cubicBezTo>
                  <a:pt x="2052" y="1387"/>
                  <a:pt x="1812" y="1747"/>
                  <a:pt x="1443" y="1900"/>
                </a:cubicBezTo>
                <a:cubicBezTo>
                  <a:pt x="1073" y="2051"/>
                  <a:pt x="649" y="1967"/>
                  <a:pt x="368" y="1685"/>
                </a:cubicBezTo>
                <a:cubicBezTo>
                  <a:pt x="85" y="1403"/>
                  <a:pt x="1" y="978"/>
                  <a:pt x="154" y="610"/>
                </a:cubicBezTo>
                <a:cubicBezTo>
                  <a:pt x="306" y="240"/>
                  <a:pt x="666" y="0"/>
                  <a:pt x="1065" y="0"/>
                </a:cubicBezTo>
                <a:cubicBezTo>
                  <a:pt x="1610" y="0"/>
                  <a:pt x="2052" y="441"/>
                  <a:pt x="2052" y="987"/>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613" y="453400"/>
            <a:ext cx="476175" cy="25"/>
          </a:xfrm>
          <a:custGeom>
            <a:avLst/>
            <a:gdLst/>
            <a:ahLst/>
            <a:cxnLst/>
            <a:rect l="l" t="t" r="r" b="b"/>
            <a:pathLst>
              <a:path w="19047" h="1" fill="none" extrusionOk="0">
                <a:moveTo>
                  <a:pt x="1" y="0"/>
                </a:moveTo>
                <a:lnTo>
                  <a:pt x="19047"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01588" y="453400"/>
            <a:ext cx="188975" cy="25"/>
          </a:xfrm>
          <a:custGeom>
            <a:avLst/>
            <a:gdLst/>
            <a:ahLst/>
            <a:cxnLst/>
            <a:rect l="l" t="t" r="r" b="b"/>
            <a:pathLst>
              <a:path w="7559" h="1" fill="none" extrusionOk="0">
                <a:moveTo>
                  <a:pt x="1" y="0"/>
                </a:moveTo>
                <a:lnTo>
                  <a:pt x="7559"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24088" y="4760825"/>
            <a:ext cx="189000" cy="25"/>
          </a:xfrm>
          <a:custGeom>
            <a:avLst/>
            <a:gdLst/>
            <a:ahLst/>
            <a:cxnLst/>
            <a:rect l="l" t="t" r="r" b="b"/>
            <a:pathLst>
              <a:path w="7560" h="1" fill="none" extrusionOk="0">
                <a:moveTo>
                  <a:pt x="0" y="0"/>
                </a:moveTo>
                <a:lnTo>
                  <a:pt x="7559" y="0"/>
                </a:lnTo>
              </a:path>
            </a:pathLst>
          </a:custGeom>
          <a:solidFill>
            <a:schemeClr val="accent2"/>
          </a:solid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046138" y="601325"/>
            <a:ext cx="68950" cy="68900"/>
            <a:chOff x="5627413" y="1896725"/>
            <a:chExt cx="68950" cy="68900"/>
          </a:xfrm>
        </p:grpSpPr>
        <p:sp>
          <p:nvSpPr>
            <p:cNvPr id="21" name="Google Shape;21;p2"/>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743525" y="1204100"/>
            <a:ext cx="7377000" cy="322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4"/>
          <p:cNvSpPr/>
          <p:nvPr/>
        </p:nvSpPr>
        <p:spPr>
          <a:xfrm>
            <a:off x="8310012" y="794052"/>
            <a:ext cx="879783" cy="39091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51541" y="91771"/>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975211" y="268525"/>
            <a:ext cx="641646" cy="34"/>
          </a:xfrm>
          <a:custGeom>
            <a:avLst/>
            <a:gdLst/>
            <a:ahLst/>
            <a:cxnLst/>
            <a:rect l="l" t="t" r="r" b="b"/>
            <a:pathLst>
              <a:path w="19047" h="1" fill="none" extrusionOk="0">
                <a:moveTo>
                  <a:pt x="1" y="0"/>
                </a:moveTo>
                <a:lnTo>
                  <a:pt x="19047"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282227" y="366425"/>
            <a:ext cx="254644" cy="34"/>
          </a:xfrm>
          <a:custGeom>
            <a:avLst/>
            <a:gdLst/>
            <a:ahLst/>
            <a:cxnLst/>
            <a:rect l="l" t="t" r="r" b="b"/>
            <a:pathLst>
              <a:path w="7559" h="1" fill="none" extrusionOk="0">
                <a:moveTo>
                  <a:pt x="1" y="0"/>
                </a:moveTo>
                <a:lnTo>
                  <a:pt x="7559"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8940450" y="2987037"/>
            <a:ext cx="92876" cy="92876"/>
            <a:chOff x="18635775" y="3220037"/>
            <a:chExt cx="92876" cy="92876"/>
          </a:xfrm>
        </p:grpSpPr>
        <p:sp>
          <p:nvSpPr>
            <p:cNvPr id="36" name="Google Shape;36;p4"/>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a:off x="324508" y="1328629"/>
            <a:ext cx="92910" cy="92843"/>
            <a:chOff x="5627413" y="1896725"/>
            <a:chExt cx="68950" cy="68900"/>
          </a:xfrm>
        </p:grpSpPr>
        <p:sp>
          <p:nvSpPr>
            <p:cNvPr id="39" name="Google Shape;39;p4"/>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txBox="1">
            <a:spLocks noGrp="1"/>
          </p:cNvSpPr>
          <p:nvPr>
            <p:ph type="title"/>
          </p:nvPr>
        </p:nvSpPr>
        <p:spPr>
          <a:xfrm>
            <a:off x="743525" y="520675"/>
            <a:ext cx="5094300" cy="683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0"/>
          <p:cNvGrpSpPr/>
          <p:nvPr/>
        </p:nvGrpSpPr>
        <p:grpSpPr>
          <a:xfrm>
            <a:off x="3424008" y="1130804"/>
            <a:ext cx="92910" cy="92843"/>
            <a:chOff x="5627413" y="1896725"/>
            <a:chExt cx="68950" cy="68900"/>
          </a:xfrm>
        </p:grpSpPr>
        <p:sp>
          <p:nvSpPr>
            <p:cNvPr id="104" name="Google Shape;104;p10"/>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0"/>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title"/>
          </p:nvPr>
        </p:nvSpPr>
        <p:spPr>
          <a:xfrm>
            <a:off x="743525" y="520675"/>
            <a:ext cx="2333100" cy="1008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ONE_COLUMN_TEXT_2_1">
    <p:spTree>
      <p:nvGrpSpPr>
        <p:cNvPr id="1" name="Shape 314"/>
        <p:cNvGrpSpPr/>
        <p:nvPr/>
      </p:nvGrpSpPr>
      <p:grpSpPr>
        <a:xfrm>
          <a:off x="0" y="0"/>
          <a:ext cx="0" cy="0"/>
          <a:chOff x="0" y="0"/>
          <a:chExt cx="0" cy="0"/>
        </a:xfrm>
      </p:grpSpPr>
      <p:sp>
        <p:nvSpPr>
          <p:cNvPr id="315" name="Google Shape;315;p26"/>
          <p:cNvSpPr/>
          <p:nvPr/>
        </p:nvSpPr>
        <p:spPr>
          <a:xfrm>
            <a:off x="4000707" y="-128674"/>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6"/>
          <p:cNvGrpSpPr/>
          <p:nvPr/>
        </p:nvGrpSpPr>
        <p:grpSpPr>
          <a:xfrm rot="10800000">
            <a:off x="-1135854" y="-493775"/>
            <a:ext cx="6398896" cy="6254243"/>
            <a:chOff x="4526596" y="-33950"/>
            <a:chExt cx="6398896" cy="6254243"/>
          </a:xfrm>
        </p:grpSpPr>
        <p:sp>
          <p:nvSpPr>
            <p:cNvPr id="317" name="Google Shape;317;p26"/>
            <p:cNvSpPr/>
            <p:nvPr/>
          </p:nvSpPr>
          <p:spPr>
            <a:xfrm rot="-2124055">
              <a:off x="5593290" y="1783739"/>
              <a:ext cx="1570708" cy="1237509"/>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2969057">
              <a:off x="5809454" y="522465"/>
              <a:ext cx="3833180" cy="5141413"/>
            </a:xfrm>
            <a:custGeom>
              <a:avLst/>
              <a:gdLst/>
              <a:ahLst/>
              <a:cxnLst/>
              <a:rect l="l" t="t" r="r" b="b"/>
              <a:pathLst>
                <a:path w="29948" h="40169" extrusionOk="0">
                  <a:moveTo>
                    <a:pt x="8382" y="1"/>
                  </a:moveTo>
                  <a:cubicBezTo>
                    <a:pt x="6298" y="1"/>
                    <a:pt x="4274" y="675"/>
                    <a:pt x="2612" y="2368"/>
                  </a:cubicBezTo>
                  <a:cubicBezTo>
                    <a:pt x="689" y="4357"/>
                    <a:pt x="1" y="7241"/>
                    <a:pt x="809" y="9885"/>
                  </a:cubicBezTo>
                  <a:cubicBezTo>
                    <a:pt x="1902" y="13305"/>
                    <a:pt x="5223" y="15435"/>
                    <a:pt x="7539" y="18177"/>
                  </a:cubicBezTo>
                  <a:cubicBezTo>
                    <a:pt x="9320" y="20286"/>
                    <a:pt x="10544" y="22810"/>
                    <a:pt x="11090" y="25519"/>
                  </a:cubicBezTo>
                  <a:cubicBezTo>
                    <a:pt x="11593" y="28010"/>
                    <a:pt x="11516" y="30589"/>
                    <a:pt x="11975" y="33091"/>
                  </a:cubicBezTo>
                  <a:cubicBezTo>
                    <a:pt x="12434" y="35593"/>
                    <a:pt x="13581" y="38160"/>
                    <a:pt x="15799" y="39406"/>
                  </a:cubicBezTo>
                  <a:cubicBezTo>
                    <a:pt x="16729" y="39929"/>
                    <a:pt x="17782" y="40169"/>
                    <a:pt x="18847" y="40169"/>
                  </a:cubicBezTo>
                  <a:cubicBezTo>
                    <a:pt x="20071" y="40169"/>
                    <a:pt x="21311" y="39852"/>
                    <a:pt x="22398" y="39285"/>
                  </a:cubicBezTo>
                  <a:cubicBezTo>
                    <a:pt x="24430" y="38226"/>
                    <a:pt x="25981" y="36390"/>
                    <a:pt x="27074" y="34380"/>
                  </a:cubicBezTo>
                  <a:cubicBezTo>
                    <a:pt x="29947" y="29136"/>
                    <a:pt x="29947" y="22613"/>
                    <a:pt x="27828" y="17030"/>
                  </a:cubicBezTo>
                  <a:cubicBezTo>
                    <a:pt x="25708" y="11436"/>
                    <a:pt x="21622" y="6749"/>
                    <a:pt x="16848" y="3155"/>
                  </a:cubicBezTo>
                  <a:cubicBezTo>
                    <a:pt x="14502" y="1395"/>
                    <a:pt x="11380" y="1"/>
                    <a:pt x="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26"/>
          <p:cNvSpPr/>
          <p:nvPr/>
        </p:nvSpPr>
        <p:spPr>
          <a:xfrm>
            <a:off x="-789359" y="352009"/>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6"/>
          <p:cNvGrpSpPr/>
          <p:nvPr/>
        </p:nvGrpSpPr>
        <p:grpSpPr>
          <a:xfrm>
            <a:off x="6539758" y="4931704"/>
            <a:ext cx="92910" cy="92843"/>
            <a:chOff x="5627413" y="1896725"/>
            <a:chExt cx="68950" cy="68900"/>
          </a:xfrm>
        </p:grpSpPr>
        <p:sp>
          <p:nvSpPr>
            <p:cNvPr id="321" name="Google Shape;321;p26"/>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6"/>
          <p:cNvSpPr/>
          <p:nvPr/>
        </p:nvSpPr>
        <p:spPr>
          <a:xfrm>
            <a:off x="2580922" y="47688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4231022" y="88300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6"/>
          <p:cNvGrpSpPr/>
          <p:nvPr/>
        </p:nvGrpSpPr>
        <p:grpSpPr>
          <a:xfrm>
            <a:off x="4219133" y="2786279"/>
            <a:ext cx="92910" cy="92843"/>
            <a:chOff x="5627413" y="1896725"/>
            <a:chExt cx="68950" cy="68900"/>
          </a:xfrm>
        </p:grpSpPr>
        <p:sp>
          <p:nvSpPr>
            <p:cNvPr id="326" name="Google Shape;326;p26"/>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6"/>
          <p:cNvSpPr/>
          <p:nvPr/>
        </p:nvSpPr>
        <p:spPr>
          <a:xfrm>
            <a:off x="5545472" y="4247682"/>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APTION_ONLY_1_2_2">
    <p:spTree>
      <p:nvGrpSpPr>
        <p:cNvPr id="1" name="Shape 329"/>
        <p:cNvGrpSpPr/>
        <p:nvPr/>
      </p:nvGrpSpPr>
      <p:grpSpPr>
        <a:xfrm>
          <a:off x="0" y="0"/>
          <a:ext cx="0" cy="0"/>
          <a:chOff x="0" y="0"/>
          <a:chExt cx="0" cy="0"/>
        </a:xfrm>
      </p:grpSpPr>
      <p:sp>
        <p:nvSpPr>
          <p:cNvPr id="330" name="Google Shape;330;p27"/>
          <p:cNvSpPr/>
          <p:nvPr/>
        </p:nvSpPr>
        <p:spPr>
          <a:xfrm>
            <a:off x="0" y="2349862"/>
            <a:ext cx="9144005" cy="2793640"/>
          </a:xfrm>
          <a:custGeom>
            <a:avLst/>
            <a:gdLst/>
            <a:ahLst/>
            <a:cxnLst/>
            <a:rect l="l" t="t" r="r" b="b"/>
            <a:pathLst>
              <a:path w="268310" h="81973" extrusionOk="0">
                <a:moveTo>
                  <a:pt x="102356" y="0"/>
                </a:moveTo>
                <a:cubicBezTo>
                  <a:pt x="93483" y="0"/>
                  <a:pt x="84343" y="4733"/>
                  <a:pt x="79028" y="11723"/>
                </a:cubicBezTo>
                <a:cubicBezTo>
                  <a:pt x="73107" y="19513"/>
                  <a:pt x="72184" y="29777"/>
                  <a:pt x="66914" y="37814"/>
                </a:cubicBezTo>
                <a:cubicBezTo>
                  <a:pt x="61686" y="45788"/>
                  <a:pt x="52668" y="51450"/>
                  <a:pt x="43041" y="51802"/>
                </a:cubicBezTo>
                <a:cubicBezTo>
                  <a:pt x="42550" y="51820"/>
                  <a:pt x="42054" y="51826"/>
                  <a:pt x="41555" y="51826"/>
                </a:cubicBezTo>
                <a:cubicBezTo>
                  <a:pt x="40018" y="51826"/>
                  <a:pt x="38455" y="51762"/>
                  <a:pt x="36910" y="51762"/>
                </a:cubicBezTo>
                <a:cubicBezTo>
                  <a:pt x="33705" y="51762"/>
                  <a:pt x="30581" y="52040"/>
                  <a:pt x="27940" y="53748"/>
                </a:cubicBezTo>
                <a:cubicBezTo>
                  <a:pt x="21854" y="57686"/>
                  <a:pt x="21242" y="67343"/>
                  <a:pt x="19922" y="70936"/>
                </a:cubicBezTo>
                <a:cubicBezTo>
                  <a:pt x="17318" y="78034"/>
                  <a:pt x="5972" y="71533"/>
                  <a:pt x="1" y="81973"/>
                </a:cubicBezTo>
                <a:lnTo>
                  <a:pt x="268109" y="81973"/>
                </a:lnTo>
                <a:cubicBezTo>
                  <a:pt x="268310" y="76971"/>
                  <a:pt x="266606" y="61374"/>
                  <a:pt x="265391" y="59518"/>
                </a:cubicBezTo>
                <a:cubicBezTo>
                  <a:pt x="260152" y="51515"/>
                  <a:pt x="248029" y="47996"/>
                  <a:pt x="239376" y="46445"/>
                </a:cubicBezTo>
                <a:cubicBezTo>
                  <a:pt x="230038" y="44769"/>
                  <a:pt x="218642" y="44685"/>
                  <a:pt x="210905" y="39114"/>
                </a:cubicBezTo>
                <a:cubicBezTo>
                  <a:pt x="202473" y="33041"/>
                  <a:pt x="198759" y="21039"/>
                  <a:pt x="188746" y="18441"/>
                </a:cubicBezTo>
                <a:cubicBezTo>
                  <a:pt x="187196" y="18039"/>
                  <a:pt x="185636" y="17874"/>
                  <a:pt x="184068" y="17874"/>
                </a:cubicBezTo>
                <a:cubicBezTo>
                  <a:pt x="178713" y="17874"/>
                  <a:pt x="173274" y="19804"/>
                  <a:pt x="167905" y="20824"/>
                </a:cubicBezTo>
                <a:cubicBezTo>
                  <a:pt x="164949" y="21385"/>
                  <a:pt x="161942" y="21663"/>
                  <a:pt x="158936" y="21663"/>
                </a:cubicBezTo>
                <a:cubicBezTo>
                  <a:pt x="151713" y="21663"/>
                  <a:pt x="144488" y="20061"/>
                  <a:pt x="137946" y="16946"/>
                </a:cubicBezTo>
                <a:cubicBezTo>
                  <a:pt x="127519" y="11982"/>
                  <a:pt x="118536" y="2766"/>
                  <a:pt x="106975" y="450"/>
                </a:cubicBezTo>
                <a:cubicBezTo>
                  <a:pt x="105459" y="145"/>
                  <a:pt x="103911" y="0"/>
                  <a:pt x="102356" y="0"/>
                </a:cubicBezTo>
                <a:close/>
              </a:path>
            </a:pathLst>
          </a:custGeom>
          <a:solidFill>
            <a:srgbClr val="CE9FBC">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4073382" y="936888"/>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56033" y="3047978"/>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8940450" y="2987037"/>
            <a:ext cx="92876" cy="92876"/>
            <a:chOff x="18635775" y="3220037"/>
            <a:chExt cx="92876" cy="92876"/>
          </a:xfrm>
        </p:grpSpPr>
        <p:sp>
          <p:nvSpPr>
            <p:cNvPr id="335" name="Google Shape;335;p27"/>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7"/>
          <p:cNvGrpSpPr/>
          <p:nvPr/>
        </p:nvGrpSpPr>
        <p:grpSpPr>
          <a:xfrm>
            <a:off x="655108" y="1150954"/>
            <a:ext cx="92910" cy="92843"/>
            <a:chOff x="5627413" y="1896725"/>
            <a:chExt cx="68950" cy="68900"/>
          </a:xfrm>
        </p:grpSpPr>
        <p:sp>
          <p:nvSpPr>
            <p:cNvPr id="338" name="Google Shape;338;p27"/>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7"/>
          <p:cNvSpPr/>
          <p:nvPr/>
        </p:nvSpPr>
        <p:spPr>
          <a:xfrm flipH="1">
            <a:off x="7460032" y="456213"/>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APTION_ONLY_2">
    <p:spTree>
      <p:nvGrpSpPr>
        <p:cNvPr id="1" name="Shape 341"/>
        <p:cNvGrpSpPr/>
        <p:nvPr/>
      </p:nvGrpSpPr>
      <p:grpSpPr>
        <a:xfrm>
          <a:off x="0" y="0"/>
          <a:ext cx="0" cy="0"/>
          <a:chOff x="0" y="0"/>
          <a:chExt cx="0" cy="0"/>
        </a:xfrm>
      </p:grpSpPr>
      <p:sp>
        <p:nvSpPr>
          <p:cNvPr id="342" name="Google Shape;342;p28"/>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28"/>
          <p:cNvGrpSpPr/>
          <p:nvPr/>
        </p:nvGrpSpPr>
        <p:grpSpPr>
          <a:xfrm>
            <a:off x="3424008" y="1130804"/>
            <a:ext cx="92910" cy="92843"/>
            <a:chOff x="5627413" y="1896725"/>
            <a:chExt cx="68950" cy="68900"/>
          </a:xfrm>
        </p:grpSpPr>
        <p:sp>
          <p:nvSpPr>
            <p:cNvPr id="346" name="Google Shape;346;p28"/>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bril Fatface"/>
              <a:buNone/>
              <a:defRPr sz="2800">
                <a:solidFill>
                  <a:schemeClr val="accent2"/>
                </a:solidFill>
                <a:latin typeface="Abril Fatface"/>
                <a:ea typeface="Abril Fatface"/>
                <a:cs typeface="Abril Fatface"/>
                <a:sym typeface="Abril Fatfac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DM Sans"/>
              <a:buChar char="●"/>
              <a:defRPr sz="1800">
                <a:solidFill>
                  <a:schemeClr val="accent2"/>
                </a:solidFill>
                <a:latin typeface="DM Sans"/>
                <a:ea typeface="DM Sans"/>
                <a:cs typeface="DM Sans"/>
                <a:sym typeface="DM Sans"/>
              </a:defRPr>
            </a:lvl1pPr>
            <a:lvl2pPr marL="914400" lvl="1"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2pPr>
            <a:lvl3pPr marL="1371600" lvl="2"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3pPr>
            <a:lvl4pPr marL="1828800" lvl="3"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4pPr>
            <a:lvl5pPr marL="2286000" lvl="4"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5pPr>
            <a:lvl6pPr marL="2743200" lvl="5"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6pPr>
            <a:lvl7pPr marL="3200400" lvl="6"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7pPr>
            <a:lvl8pPr marL="3657600" lvl="7"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8pPr>
            <a:lvl9pPr marL="4114800" lvl="8" indent="-317500">
              <a:lnSpc>
                <a:spcPct val="100000"/>
              </a:lnSpc>
              <a:spcBef>
                <a:spcPts val="1600"/>
              </a:spcBef>
              <a:spcAft>
                <a:spcPts val="1600"/>
              </a:spcAft>
              <a:buClr>
                <a:schemeClr val="accent2"/>
              </a:buClr>
              <a:buSzPts val="1400"/>
              <a:buFont typeface="DM Sans"/>
              <a:buChar char="■"/>
              <a:defRPr>
                <a:solidFill>
                  <a:schemeClr val="accen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 id="2147483671" r:id="rId5"/>
    <p:sldLayoutId id="2147483672"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tineye.com/" TargetMode="External"/><Relationship Id="rId4" Type="http://schemas.openxmlformats.org/officeDocument/2006/relationships/hyperlink" Target="https://images.google.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BCnews.com.c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snopes.com/fact-check/donald-trumps-parents-kkk/" TargetMode="Externa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digitalcommons.unl.edu/cgi/viewcontent.cgi?article=1003&amp;context=senatedocs"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igitalcommons.unl.edu/cgi/viewcontent.cgi?article=1003&amp;context=senatedoc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isinforeview.hks.harvard.edu/article/research-note-does-the-public-support-fact-checking-social-media-it-depends-who-and-how-you-ask/" TargetMode="External"/><Relationship Id="rId7" Type="http://schemas.openxmlformats.org/officeDocument/2006/relationships/hyperlink" Target="https://policy.pinterest.com/en/community-guidelin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support.google.com/youtube/answer/9229632?hl=en" TargetMode="External"/><Relationship Id="rId5" Type="http://schemas.openxmlformats.org/officeDocument/2006/relationships/hyperlink" Target="https://help.twitter.com/en/rules-and-policies/twitter-rules" TargetMode="External"/><Relationship Id="rId4" Type="http://schemas.openxmlformats.org/officeDocument/2006/relationships/hyperlink" Target="https://www.facebook.com/journalismproject/programs/third-party-fact-checking/how-it-work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misinforeview.hks.harvard.edu/article/research-note-does-the-public-support-fact-checking-social-media-it-depends-who-and-how-you-as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isinforeview.hks.harvard.edu/article/research-note-does-the-public-support-fact-checking-social-media-it-depends-who-and-how-you-ask/"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s://www.pewresearch.org/internet/2020/08/19/most-americans-think-social-media-sites-censor-political-viewpoint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s://www.pewresearch.org/internet/2020/08/19/most-americans-think-social-media-sites-censor-political-viewpoin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51oVkfoWxHM&amp;feature=emb_title&amp;ab_channel=teach-out2x-fakenew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politifact.com/" TargetMode="External"/><Relationship Id="rId5" Type="http://schemas.openxmlformats.org/officeDocument/2006/relationships/hyperlink" Target="https://www.factcheck.org/" TargetMode="External"/><Relationship Id="rId4" Type="http://schemas.openxmlformats.org/officeDocument/2006/relationships/hyperlink" Target="https://www.snope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1st-draft/fake-news-its-complicated-d0f773766c79" TargetMode="External"/><Relationship Id="rId2" Type="http://schemas.openxmlformats.org/officeDocument/2006/relationships/hyperlink" Target="https://misinforeview.hks.harvard.edu/article/research-note-does-the-public-support-fact-checking-social-media-it-depends-who-and-how-you-ask/" TargetMode="External"/><Relationship Id="rId1" Type="http://schemas.openxmlformats.org/officeDocument/2006/relationships/slideLayout" Target="../slideLayouts/slideLayout2.xml"/><Relationship Id="rId4" Type="http://schemas.openxmlformats.org/officeDocument/2006/relationships/hyperlink" Target="https://rm.coe.int/information-disorder-report-november-2017/168076466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m.coe.int/information-disorder-report-november-2017/168076466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rm.coe.int/information-disorder-report-november-2017/1680764666"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theonion.com/trump-sits-down-beside-fire-with-quill-and-ink-for-even-1819578879"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www.theonion.com/blindfolded-clinton-invites-debate-coaches-to-attack-he-181957925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buzzfeednews.com/article/craigsilverman/how-macedonia-became-a-global-hub-for-pro-trump-misinfo#.sk0qZPV5d" TargetMode="External"/><Relationship Id="rId4" Type="http://schemas.openxmlformats.org/officeDocument/2006/relationships/hyperlink" Target="https://www.searchenginejournal.com/12-surprising-examples-of-clickbait-headlines-that-work/362688/#clo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ctrTitle"/>
          </p:nvPr>
        </p:nvSpPr>
        <p:spPr>
          <a:xfrm>
            <a:off x="388340" y="741384"/>
            <a:ext cx="4180004" cy="19808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000" dirty="0"/>
              <a:t>MEDIA</a:t>
            </a:r>
            <a:br>
              <a:rPr lang="en" sz="4000" dirty="0"/>
            </a:br>
            <a:r>
              <a:rPr lang="en" sz="4000" dirty="0"/>
              <a:t>&amp;</a:t>
            </a:r>
            <a:br>
              <a:rPr lang="en-US" altLang="zh-TW" sz="4000" dirty="0"/>
            </a:br>
            <a:r>
              <a:rPr lang="en-US" altLang="zh-TW" sz="4000" dirty="0"/>
              <a:t>THE PUBLIC</a:t>
            </a:r>
            <a:endParaRPr sz="4000" dirty="0"/>
          </a:p>
        </p:txBody>
      </p:sp>
      <p:sp>
        <p:nvSpPr>
          <p:cNvPr id="358" name="Google Shape;358;p31"/>
          <p:cNvSpPr txBox="1">
            <a:spLocks noGrp="1"/>
          </p:cNvSpPr>
          <p:nvPr>
            <p:ph type="subTitle" idx="1"/>
          </p:nvPr>
        </p:nvSpPr>
        <p:spPr>
          <a:xfrm>
            <a:off x="877174" y="4010085"/>
            <a:ext cx="3109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Ryan Wang</a:t>
            </a:r>
          </a:p>
          <a:p>
            <a:pPr marL="0" lvl="0" indent="0" algn="ctr" rtl="0">
              <a:spcBef>
                <a:spcPts val="0"/>
              </a:spcBef>
              <a:spcAft>
                <a:spcPts val="0"/>
              </a:spcAft>
              <a:buNone/>
            </a:pPr>
            <a:r>
              <a:rPr lang="en" dirty="0" err="1"/>
              <a:t>ryanyang@psu.edu</a:t>
            </a:r>
            <a:endParaRPr dirty="0"/>
          </a:p>
        </p:txBody>
      </p:sp>
      <p:sp>
        <p:nvSpPr>
          <p:cNvPr id="359" name="Google Shape;359;p31"/>
          <p:cNvSpPr txBox="1">
            <a:spLocks noGrp="1"/>
          </p:cNvSpPr>
          <p:nvPr>
            <p:ph type="ctrTitle" idx="2"/>
          </p:nvPr>
        </p:nvSpPr>
        <p:spPr>
          <a:xfrm>
            <a:off x="465898" y="2800075"/>
            <a:ext cx="4054044" cy="12100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Week 7</a:t>
            </a:r>
            <a:br>
              <a:rPr lang="en" sz="2400" dirty="0"/>
            </a:br>
            <a:r>
              <a:rPr lang="en" sz="2400" dirty="0"/>
              <a:t>Misinformation</a:t>
            </a:r>
            <a:br>
              <a:rPr lang="en" sz="2400" dirty="0"/>
            </a:br>
            <a:r>
              <a:rPr lang="en" sz="2400" dirty="0"/>
              <a:t>&amp; </a:t>
            </a:r>
            <a:br>
              <a:rPr lang="en" sz="2400" dirty="0"/>
            </a:br>
            <a:r>
              <a:rPr lang="en" sz="2400" dirty="0"/>
              <a:t>Fact-checking</a:t>
            </a:r>
            <a:endParaRPr sz="2400" dirty="0"/>
          </a:p>
        </p:txBody>
      </p:sp>
      <p:grpSp>
        <p:nvGrpSpPr>
          <p:cNvPr id="360" name="Google Shape;360;p31"/>
          <p:cNvGrpSpPr/>
          <p:nvPr/>
        </p:nvGrpSpPr>
        <p:grpSpPr>
          <a:xfrm>
            <a:off x="4409422" y="1072165"/>
            <a:ext cx="4211075" cy="3193388"/>
            <a:chOff x="4409422" y="1072165"/>
            <a:chExt cx="4211075" cy="3193388"/>
          </a:xfrm>
        </p:grpSpPr>
        <p:sp>
          <p:nvSpPr>
            <p:cNvPr id="361" name="Google Shape;361;p31"/>
            <p:cNvSpPr/>
            <p:nvPr/>
          </p:nvSpPr>
          <p:spPr>
            <a:xfrm>
              <a:off x="6297473" y="1641853"/>
              <a:ext cx="614468" cy="461357"/>
            </a:xfrm>
            <a:custGeom>
              <a:avLst/>
              <a:gdLst/>
              <a:ahLst/>
              <a:cxnLst/>
              <a:rect l="l" t="t" r="r" b="b"/>
              <a:pathLst>
                <a:path w="27924" h="20966" extrusionOk="0">
                  <a:moveTo>
                    <a:pt x="8999" y="0"/>
                  </a:moveTo>
                  <a:cubicBezTo>
                    <a:pt x="4014" y="0"/>
                    <a:pt x="1" y="4014"/>
                    <a:pt x="1" y="9000"/>
                  </a:cubicBezTo>
                  <a:lnTo>
                    <a:pt x="1" y="11966"/>
                  </a:lnTo>
                  <a:cubicBezTo>
                    <a:pt x="1" y="16952"/>
                    <a:pt x="4014" y="20965"/>
                    <a:pt x="8999" y="20965"/>
                  </a:cubicBezTo>
                  <a:lnTo>
                    <a:pt x="18924" y="20965"/>
                  </a:lnTo>
                  <a:cubicBezTo>
                    <a:pt x="23910" y="20965"/>
                    <a:pt x="27924" y="16952"/>
                    <a:pt x="27924" y="11966"/>
                  </a:cubicBezTo>
                  <a:lnTo>
                    <a:pt x="27924" y="9000"/>
                  </a:lnTo>
                  <a:cubicBezTo>
                    <a:pt x="27924" y="4014"/>
                    <a:pt x="23910" y="0"/>
                    <a:pt x="18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446887" y="1924089"/>
              <a:ext cx="212656" cy="258075"/>
            </a:xfrm>
            <a:custGeom>
              <a:avLst/>
              <a:gdLst/>
              <a:ahLst/>
              <a:cxnLst/>
              <a:rect l="l" t="t" r="r" b="b"/>
              <a:pathLst>
                <a:path w="9664" h="11728" extrusionOk="0">
                  <a:moveTo>
                    <a:pt x="1" y="0"/>
                  </a:moveTo>
                  <a:cubicBezTo>
                    <a:pt x="3146" y="2545"/>
                    <a:pt x="4628" y="6113"/>
                    <a:pt x="3421" y="9078"/>
                  </a:cubicBezTo>
                  <a:cubicBezTo>
                    <a:pt x="3012" y="10085"/>
                    <a:pt x="2328" y="10923"/>
                    <a:pt x="1449" y="11580"/>
                  </a:cubicBezTo>
                  <a:cubicBezTo>
                    <a:pt x="2010" y="11679"/>
                    <a:pt x="2564" y="11727"/>
                    <a:pt x="3100" y="11727"/>
                  </a:cubicBezTo>
                  <a:cubicBezTo>
                    <a:pt x="5612" y="11727"/>
                    <a:pt x="7742" y="10662"/>
                    <a:pt x="8516" y="8759"/>
                  </a:cubicBezTo>
                  <a:cubicBezTo>
                    <a:pt x="9664" y="5941"/>
                    <a:pt x="7404" y="2357"/>
                    <a:pt x="3469" y="756"/>
                  </a:cubicBezTo>
                  <a:cubicBezTo>
                    <a:pt x="2301" y="282"/>
                    <a:pt x="1119" y="3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386549" y="1836597"/>
              <a:ext cx="74707" cy="71846"/>
            </a:xfrm>
            <a:custGeom>
              <a:avLst/>
              <a:gdLst/>
              <a:ahLst/>
              <a:cxnLst/>
              <a:rect l="l" t="t" r="r" b="b"/>
              <a:pathLst>
                <a:path w="3395" h="3265" extrusionOk="0">
                  <a:moveTo>
                    <a:pt x="1762" y="0"/>
                  </a:moveTo>
                  <a:cubicBezTo>
                    <a:pt x="1102" y="0"/>
                    <a:pt x="506" y="397"/>
                    <a:pt x="254" y="1008"/>
                  </a:cubicBezTo>
                  <a:cubicBezTo>
                    <a:pt x="1" y="1618"/>
                    <a:pt x="142" y="2320"/>
                    <a:pt x="607" y="2786"/>
                  </a:cubicBezTo>
                  <a:cubicBezTo>
                    <a:pt x="920" y="3098"/>
                    <a:pt x="1338" y="3265"/>
                    <a:pt x="1763" y="3265"/>
                  </a:cubicBezTo>
                  <a:cubicBezTo>
                    <a:pt x="1973" y="3265"/>
                    <a:pt x="2185" y="3224"/>
                    <a:pt x="2387" y="3141"/>
                  </a:cubicBezTo>
                  <a:cubicBezTo>
                    <a:pt x="2996" y="2888"/>
                    <a:pt x="3394" y="2293"/>
                    <a:pt x="3394" y="1633"/>
                  </a:cubicBezTo>
                  <a:cubicBezTo>
                    <a:pt x="3394"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565956" y="1836597"/>
              <a:ext cx="74685" cy="71846"/>
            </a:xfrm>
            <a:custGeom>
              <a:avLst/>
              <a:gdLst/>
              <a:ahLst/>
              <a:cxnLst/>
              <a:rect l="l" t="t" r="r" b="b"/>
              <a:pathLst>
                <a:path w="3394" h="3265" extrusionOk="0">
                  <a:moveTo>
                    <a:pt x="1761" y="0"/>
                  </a:moveTo>
                  <a:cubicBezTo>
                    <a:pt x="1101" y="0"/>
                    <a:pt x="506" y="397"/>
                    <a:pt x="253" y="1008"/>
                  </a:cubicBezTo>
                  <a:cubicBezTo>
                    <a:pt x="0" y="1618"/>
                    <a:pt x="140" y="2319"/>
                    <a:pt x="607" y="2786"/>
                  </a:cubicBezTo>
                  <a:cubicBezTo>
                    <a:pt x="919" y="3098"/>
                    <a:pt x="1337" y="3265"/>
                    <a:pt x="1762" y="3265"/>
                  </a:cubicBezTo>
                  <a:cubicBezTo>
                    <a:pt x="1972" y="3265"/>
                    <a:pt x="2183" y="3224"/>
                    <a:pt x="2385" y="3141"/>
                  </a:cubicBezTo>
                  <a:cubicBezTo>
                    <a:pt x="2995" y="2888"/>
                    <a:pt x="3394" y="2293"/>
                    <a:pt x="3394" y="1633"/>
                  </a:cubicBezTo>
                  <a:cubicBezTo>
                    <a:pt x="3394" y="731"/>
                    <a:pt x="2663"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745340" y="1836597"/>
              <a:ext cx="74663" cy="71846"/>
            </a:xfrm>
            <a:custGeom>
              <a:avLst/>
              <a:gdLst/>
              <a:ahLst/>
              <a:cxnLst/>
              <a:rect l="l" t="t" r="r" b="b"/>
              <a:pathLst>
                <a:path w="3393" h="3265" extrusionOk="0">
                  <a:moveTo>
                    <a:pt x="1762" y="0"/>
                  </a:moveTo>
                  <a:cubicBezTo>
                    <a:pt x="1100" y="0"/>
                    <a:pt x="505" y="397"/>
                    <a:pt x="254" y="1008"/>
                  </a:cubicBezTo>
                  <a:cubicBezTo>
                    <a:pt x="1" y="1618"/>
                    <a:pt x="140" y="2320"/>
                    <a:pt x="607" y="2786"/>
                  </a:cubicBezTo>
                  <a:cubicBezTo>
                    <a:pt x="919" y="3098"/>
                    <a:pt x="1337" y="3265"/>
                    <a:pt x="1762" y="3265"/>
                  </a:cubicBezTo>
                  <a:cubicBezTo>
                    <a:pt x="1972" y="3265"/>
                    <a:pt x="2184" y="3224"/>
                    <a:pt x="2386" y="3141"/>
                  </a:cubicBezTo>
                  <a:cubicBezTo>
                    <a:pt x="2996" y="2888"/>
                    <a:pt x="3393" y="2293"/>
                    <a:pt x="3393" y="1633"/>
                  </a:cubicBezTo>
                  <a:cubicBezTo>
                    <a:pt x="3393"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769744" y="2023134"/>
              <a:ext cx="1282914" cy="2242420"/>
            </a:xfrm>
            <a:custGeom>
              <a:avLst/>
              <a:gdLst/>
              <a:ahLst/>
              <a:cxnLst/>
              <a:rect l="l" t="t" r="r" b="b"/>
              <a:pathLst>
                <a:path w="58301" h="101905" extrusionOk="0">
                  <a:moveTo>
                    <a:pt x="58301" y="1"/>
                  </a:moveTo>
                  <a:lnTo>
                    <a:pt x="0" y="12686"/>
                  </a:lnTo>
                  <a:lnTo>
                    <a:pt x="0" y="101905"/>
                  </a:lnTo>
                  <a:lnTo>
                    <a:pt x="58301" y="89220"/>
                  </a:lnTo>
                  <a:lnTo>
                    <a:pt x="583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757179" y="2135931"/>
              <a:ext cx="1440029" cy="2129622"/>
            </a:xfrm>
            <a:custGeom>
              <a:avLst/>
              <a:gdLst/>
              <a:ahLst/>
              <a:cxnLst/>
              <a:rect l="l" t="t" r="r" b="b"/>
              <a:pathLst>
                <a:path w="65441" h="96779" extrusionOk="0">
                  <a:moveTo>
                    <a:pt x="65440" y="0"/>
                  </a:moveTo>
                  <a:lnTo>
                    <a:pt x="1" y="7560"/>
                  </a:lnTo>
                  <a:lnTo>
                    <a:pt x="1" y="96779"/>
                  </a:lnTo>
                  <a:lnTo>
                    <a:pt x="65440" y="89220"/>
                  </a:lnTo>
                  <a:lnTo>
                    <a:pt x="654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913679" y="3517471"/>
              <a:ext cx="563658" cy="244674"/>
            </a:xfrm>
            <a:custGeom>
              <a:avLst/>
              <a:gdLst/>
              <a:ahLst/>
              <a:cxnLst/>
              <a:rect l="l" t="t" r="r" b="b"/>
              <a:pathLst>
                <a:path w="25615" h="11119" extrusionOk="0">
                  <a:moveTo>
                    <a:pt x="25615" y="1"/>
                  </a:moveTo>
                  <a:lnTo>
                    <a:pt x="0" y="2959"/>
                  </a:lnTo>
                  <a:lnTo>
                    <a:pt x="0" y="11118"/>
                  </a:lnTo>
                  <a:lnTo>
                    <a:pt x="25615" y="8160"/>
                  </a:lnTo>
                  <a:lnTo>
                    <a:pt x="25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7609477" y="3180156"/>
              <a:ext cx="431210" cy="121732"/>
            </a:xfrm>
            <a:custGeom>
              <a:avLst/>
              <a:gdLst/>
              <a:ahLst/>
              <a:cxnLst/>
              <a:rect l="l" t="t" r="r" b="b"/>
              <a:pathLst>
                <a:path w="19596" h="5532" extrusionOk="0">
                  <a:moveTo>
                    <a:pt x="19596" y="1"/>
                  </a:moveTo>
                  <a:lnTo>
                    <a:pt x="2" y="2264"/>
                  </a:lnTo>
                  <a:lnTo>
                    <a:pt x="1" y="5531"/>
                  </a:lnTo>
                  <a:lnTo>
                    <a:pt x="19596" y="3267"/>
                  </a:lnTo>
                  <a:lnTo>
                    <a:pt x="19596"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913679" y="3751626"/>
              <a:ext cx="431232" cy="121732"/>
            </a:xfrm>
            <a:custGeom>
              <a:avLst/>
              <a:gdLst/>
              <a:ahLst/>
              <a:cxnLst/>
              <a:rect l="l" t="t" r="r" b="b"/>
              <a:pathLst>
                <a:path w="19597" h="5532" extrusionOk="0">
                  <a:moveTo>
                    <a:pt x="19597" y="0"/>
                  </a:moveTo>
                  <a:lnTo>
                    <a:pt x="2" y="2264"/>
                  </a:lnTo>
                  <a:lnTo>
                    <a:pt x="0" y="5532"/>
                  </a:lnTo>
                  <a:lnTo>
                    <a:pt x="19597" y="3268"/>
                  </a:lnTo>
                  <a:lnTo>
                    <a:pt x="19597"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913679" y="3873512"/>
              <a:ext cx="264500" cy="102477"/>
            </a:xfrm>
            <a:custGeom>
              <a:avLst/>
              <a:gdLst/>
              <a:ahLst/>
              <a:cxnLst/>
              <a:rect l="l" t="t" r="r" b="b"/>
              <a:pathLst>
                <a:path w="12020" h="4657" extrusionOk="0">
                  <a:moveTo>
                    <a:pt x="12019" y="0"/>
                  </a:moveTo>
                  <a:lnTo>
                    <a:pt x="2" y="1389"/>
                  </a:lnTo>
                  <a:lnTo>
                    <a:pt x="0" y="4656"/>
                  </a:lnTo>
                  <a:lnTo>
                    <a:pt x="0" y="4656"/>
                  </a:lnTo>
                  <a:lnTo>
                    <a:pt x="12019" y="3268"/>
                  </a:lnTo>
                  <a:lnTo>
                    <a:pt x="1201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913679" y="3941573"/>
              <a:ext cx="563658" cy="137025"/>
            </a:xfrm>
            <a:custGeom>
              <a:avLst/>
              <a:gdLst/>
              <a:ahLst/>
              <a:cxnLst/>
              <a:rect l="l" t="t" r="r" b="b"/>
              <a:pathLst>
                <a:path w="25615" h="6227" extrusionOk="0">
                  <a:moveTo>
                    <a:pt x="25615" y="0"/>
                  </a:moveTo>
                  <a:lnTo>
                    <a:pt x="3" y="2959"/>
                  </a:lnTo>
                  <a:lnTo>
                    <a:pt x="0" y="6227"/>
                  </a:lnTo>
                  <a:lnTo>
                    <a:pt x="0" y="6227"/>
                  </a:lnTo>
                  <a:lnTo>
                    <a:pt x="25615" y="3268"/>
                  </a:lnTo>
                  <a:lnTo>
                    <a:pt x="25615"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7704692" y="3452424"/>
              <a:ext cx="335994" cy="534810"/>
            </a:xfrm>
            <a:custGeom>
              <a:avLst/>
              <a:gdLst/>
              <a:ahLst/>
              <a:cxnLst/>
              <a:rect l="l" t="t" r="r" b="b"/>
              <a:pathLst>
                <a:path w="15269" h="24304" extrusionOk="0">
                  <a:moveTo>
                    <a:pt x="15269" y="1"/>
                  </a:moveTo>
                  <a:lnTo>
                    <a:pt x="2" y="1764"/>
                  </a:lnTo>
                  <a:lnTo>
                    <a:pt x="1" y="24304"/>
                  </a:lnTo>
                  <a:lnTo>
                    <a:pt x="15269" y="22539"/>
                  </a:lnTo>
                  <a:lnTo>
                    <a:pt x="152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819316" y="3305937"/>
              <a:ext cx="221370" cy="97482"/>
            </a:xfrm>
            <a:custGeom>
              <a:avLst/>
              <a:gdLst/>
              <a:ahLst/>
              <a:cxnLst/>
              <a:rect l="l" t="t" r="r" b="b"/>
              <a:pathLst>
                <a:path w="10060" h="4430" extrusionOk="0">
                  <a:moveTo>
                    <a:pt x="10060" y="1"/>
                  </a:moveTo>
                  <a:lnTo>
                    <a:pt x="2" y="1162"/>
                  </a:lnTo>
                  <a:lnTo>
                    <a:pt x="1" y="4430"/>
                  </a:lnTo>
                  <a:lnTo>
                    <a:pt x="10060" y="3268"/>
                  </a:lnTo>
                  <a:lnTo>
                    <a:pt x="10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913679" y="2525728"/>
              <a:ext cx="1127008" cy="709793"/>
            </a:xfrm>
            <a:custGeom>
              <a:avLst/>
              <a:gdLst/>
              <a:ahLst/>
              <a:cxnLst/>
              <a:rect l="l" t="t" r="r" b="b"/>
              <a:pathLst>
                <a:path w="51216" h="32256" extrusionOk="0">
                  <a:moveTo>
                    <a:pt x="51216" y="1"/>
                  </a:moveTo>
                  <a:lnTo>
                    <a:pt x="0" y="5917"/>
                  </a:lnTo>
                  <a:lnTo>
                    <a:pt x="0" y="32255"/>
                  </a:lnTo>
                  <a:lnTo>
                    <a:pt x="51216" y="26339"/>
                  </a:lnTo>
                  <a:lnTo>
                    <a:pt x="51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913679" y="3605931"/>
              <a:ext cx="695820" cy="156213"/>
            </a:xfrm>
            <a:custGeom>
              <a:avLst/>
              <a:gdLst/>
              <a:ahLst/>
              <a:cxnLst/>
              <a:rect l="l" t="t" r="r" b="b"/>
              <a:pathLst>
                <a:path w="31621" h="7099" extrusionOk="0">
                  <a:moveTo>
                    <a:pt x="31621" y="0"/>
                  </a:moveTo>
                  <a:lnTo>
                    <a:pt x="0" y="3653"/>
                  </a:lnTo>
                  <a:lnTo>
                    <a:pt x="0" y="7098"/>
                  </a:lnTo>
                  <a:lnTo>
                    <a:pt x="31621" y="3446"/>
                  </a:lnTo>
                  <a:lnTo>
                    <a:pt x="31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6913679" y="3245247"/>
              <a:ext cx="563526" cy="262762"/>
            </a:xfrm>
            <a:custGeom>
              <a:avLst/>
              <a:gdLst/>
              <a:ahLst/>
              <a:cxnLst/>
              <a:rect l="l" t="t" r="r" b="b"/>
              <a:pathLst>
                <a:path w="25609" h="11941" extrusionOk="0">
                  <a:moveTo>
                    <a:pt x="25609" y="0"/>
                  </a:moveTo>
                  <a:lnTo>
                    <a:pt x="0" y="2959"/>
                  </a:lnTo>
                  <a:lnTo>
                    <a:pt x="0" y="11941"/>
                  </a:lnTo>
                  <a:lnTo>
                    <a:pt x="25609" y="8984"/>
                  </a:lnTo>
                  <a:lnTo>
                    <a:pt x="2560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6913679" y="2322886"/>
              <a:ext cx="1127008" cy="244256"/>
            </a:xfrm>
            <a:custGeom>
              <a:avLst/>
              <a:gdLst/>
              <a:ahLst/>
              <a:cxnLst/>
              <a:rect l="l" t="t" r="r" b="b"/>
              <a:pathLst>
                <a:path w="51216" h="11100" extrusionOk="0">
                  <a:moveTo>
                    <a:pt x="51216" y="0"/>
                  </a:moveTo>
                  <a:lnTo>
                    <a:pt x="0" y="5917"/>
                  </a:lnTo>
                  <a:lnTo>
                    <a:pt x="0" y="11099"/>
                  </a:lnTo>
                  <a:lnTo>
                    <a:pt x="51216" y="5183"/>
                  </a:lnTo>
                  <a:lnTo>
                    <a:pt x="51216"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5474288" y="2023134"/>
              <a:ext cx="1282914" cy="2242420"/>
            </a:xfrm>
            <a:custGeom>
              <a:avLst/>
              <a:gdLst/>
              <a:ahLst/>
              <a:cxnLst/>
              <a:rect l="l" t="t" r="r" b="b"/>
              <a:pathLst>
                <a:path w="58301" h="101905" extrusionOk="0">
                  <a:moveTo>
                    <a:pt x="0" y="1"/>
                  </a:moveTo>
                  <a:lnTo>
                    <a:pt x="0" y="89220"/>
                  </a:lnTo>
                  <a:lnTo>
                    <a:pt x="58301" y="101905"/>
                  </a:lnTo>
                  <a:lnTo>
                    <a:pt x="58301" y="1268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5317194" y="2135447"/>
              <a:ext cx="1440007" cy="2130106"/>
            </a:xfrm>
            <a:custGeom>
              <a:avLst/>
              <a:gdLst/>
              <a:ahLst/>
              <a:cxnLst/>
              <a:rect l="l" t="t" r="r" b="b"/>
              <a:pathLst>
                <a:path w="65440" h="96801" extrusionOk="0">
                  <a:moveTo>
                    <a:pt x="0" y="1"/>
                  </a:moveTo>
                  <a:lnTo>
                    <a:pt x="0" y="89221"/>
                  </a:lnTo>
                  <a:lnTo>
                    <a:pt x="65440" y="96801"/>
                  </a:lnTo>
                  <a:lnTo>
                    <a:pt x="65440" y="7582"/>
                  </a:lnTo>
                  <a:lnTo>
                    <a:pt x="0"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191783" y="3262917"/>
              <a:ext cx="431232" cy="121886"/>
            </a:xfrm>
            <a:custGeom>
              <a:avLst/>
              <a:gdLst/>
              <a:ahLst/>
              <a:cxnLst/>
              <a:rect l="l" t="t" r="r" b="b"/>
              <a:pathLst>
                <a:path w="19597" h="5539" extrusionOk="0">
                  <a:moveTo>
                    <a:pt x="1" y="1"/>
                  </a:moveTo>
                  <a:lnTo>
                    <a:pt x="1" y="3268"/>
                  </a:lnTo>
                  <a:lnTo>
                    <a:pt x="19597" y="5538"/>
                  </a:lnTo>
                  <a:lnTo>
                    <a:pt x="19597" y="5538"/>
                  </a:lnTo>
                  <a:lnTo>
                    <a:pt x="19596" y="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358515" y="3384847"/>
              <a:ext cx="264500" cy="102565"/>
            </a:xfrm>
            <a:custGeom>
              <a:avLst/>
              <a:gdLst/>
              <a:ahLst/>
              <a:cxnLst/>
              <a:rect l="l" t="t" r="r" b="b"/>
              <a:pathLst>
                <a:path w="12020" h="4661" extrusionOk="0">
                  <a:moveTo>
                    <a:pt x="1" y="1"/>
                  </a:moveTo>
                  <a:lnTo>
                    <a:pt x="1" y="3268"/>
                  </a:lnTo>
                  <a:lnTo>
                    <a:pt x="12020" y="4661"/>
                  </a:lnTo>
                  <a:lnTo>
                    <a:pt x="12019" y="139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6059357" y="3452842"/>
              <a:ext cx="563658" cy="137179"/>
            </a:xfrm>
            <a:custGeom>
              <a:avLst/>
              <a:gdLst/>
              <a:ahLst/>
              <a:cxnLst/>
              <a:rect l="l" t="t" r="r" b="b"/>
              <a:pathLst>
                <a:path w="25615" h="6234" extrusionOk="0">
                  <a:moveTo>
                    <a:pt x="0" y="0"/>
                  </a:moveTo>
                  <a:lnTo>
                    <a:pt x="0" y="3268"/>
                  </a:lnTo>
                  <a:lnTo>
                    <a:pt x="25615" y="6234"/>
                  </a:lnTo>
                  <a:lnTo>
                    <a:pt x="25612" y="29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451380" y="2319893"/>
              <a:ext cx="228060" cy="1651959"/>
            </a:xfrm>
            <a:custGeom>
              <a:avLst/>
              <a:gdLst/>
              <a:ahLst/>
              <a:cxnLst/>
              <a:rect l="l" t="t" r="r" b="b"/>
              <a:pathLst>
                <a:path w="10364" h="75072" extrusionOk="0">
                  <a:moveTo>
                    <a:pt x="0" y="1"/>
                  </a:moveTo>
                  <a:lnTo>
                    <a:pt x="0" y="73871"/>
                  </a:lnTo>
                  <a:lnTo>
                    <a:pt x="10363" y="75071"/>
                  </a:lnTo>
                  <a:lnTo>
                    <a:pt x="10363" y="12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754521" y="2354991"/>
              <a:ext cx="285647" cy="148336"/>
            </a:xfrm>
            <a:custGeom>
              <a:avLst/>
              <a:gdLst/>
              <a:ahLst/>
              <a:cxnLst/>
              <a:rect l="l" t="t" r="r" b="b"/>
              <a:pathLst>
                <a:path w="12981" h="6741" extrusionOk="0">
                  <a:moveTo>
                    <a:pt x="0" y="1"/>
                  </a:moveTo>
                  <a:lnTo>
                    <a:pt x="0" y="5237"/>
                  </a:lnTo>
                  <a:lnTo>
                    <a:pt x="12981" y="6740"/>
                  </a:lnTo>
                  <a:lnTo>
                    <a:pt x="12981" y="150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54521" y="2440524"/>
              <a:ext cx="513619" cy="89208"/>
            </a:xfrm>
            <a:custGeom>
              <a:avLst/>
              <a:gdLst/>
              <a:ahLst/>
              <a:cxnLst/>
              <a:rect l="l" t="t" r="r" b="b"/>
              <a:pathLst>
                <a:path w="23341" h="4054" extrusionOk="0">
                  <a:moveTo>
                    <a:pt x="0" y="0"/>
                  </a:moveTo>
                  <a:lnTo>
                    <a:pt x="0" y="1350"/>
                  </a:lnTo>
                  <a:lnTo>
                    <a:pt x="23341" y="4053"/>
                  </a:lnTo>
                  <a:lnTo>
                    <a:pt x="23341" y="27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754521" y="2537434"/>
              <a:ext cx="142834" cy="96404"/>
            </a:xfrm>
            <a:custGeom>
              <a:avLst/>
              <a:gdLst/>
              <a:ahLst/>
              <a:cxnLst/>
              <a:rect l="l" t="t" r="r" b="b"/>
              <a:pathLst>
                <a:path w="6491" h="4381" extrusionOk="0">
                  <a:moveTo>
                    <a:pt x="0" y="1"/>
                  </a:moveTo>
                  <a:lnTo>
                    <a:pt x="0" y="3628"/>
                  </a:lnTo>
                  <a:lnTo>
                    <a:pt x="6490" y="4380"/>
                  </a:lnTo>
                  <a:lnTo>
                    <a:pt x="6490" y="7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5754521" y="2580806"/>
              <a:ext cx="403220" cy="121336"/>
            </a:xfrm>
            <a:custGeom>
              <a:avLst/>
              <a:gdLst/>
              <a:ahLst/>
              <a:cxnLst/>
              <a:rect l="l" t="t" r="r" b="b"/>
              <a:pathLst>
                <a:path w="18324" h="5514" extrusionOk="0">
                  <a:moveTo>
                    <a:pt x="0" y="1"/>
                  </a:moveTo>
                  <a:lnTo>
                    <a:pt x="0" y="3392"/>
                  </a:lnTo>
                  <a:lnTo>
                    <a:pt x="18324" y="5513"/>
                  </a:lnTo>
                  <a:lnTo>
                    <a:pt x="18324" y="212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5754521" y="2763030"/>
              <a:ext cx="868493" cy="475000"/>
            </a:xfrm>
            <a:custGeom>
              <a:avLst/>
              <a:gdLst/>
              <a:ahLst/>
              <a:cxnLst/>
              <a:rect l="l" t="t" r="r" b="b"/>
              <a:pathLst>
                <a:path w="39468" h="21586" extrusionOk="0">
                  <a:moveTo>
                    <a:pt x="0" y="1"/>
                  </a:moveTo>
                  <a:lnTo>
                    <a:pt x="0" y="17014"/>
                  </a:lnTo>
                  <a:lnTo>
                    <a:pt x="39468" y="21586"/>
                  </a:lnTo>
                  <a:lnTo>
                    <a:pt x="39468" y="457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365600" y="2425781"/>
              <a:ext cx="257414" cy="330251"/>
            </a:xfrm>
            <a:custGeom>
              <a:avLst/>
              <a:gdLst/>
              <a:ahLst/>
              <a:cxnLst/>
              <a:rect l="l" t="t" r="r" b="b"/>
              <a:pathLst>
                <a:path w="11698" h="15008" extrusionOk="0">
                  <a:moveTo>
                    <a:pt x="0" y="0"/>
                  </a:moveTo>
                  <a:lnTo>
                    <a:pt x="0" y="13653"/>
                  </a:lnTo>
                  <a:lnTo>
                    <a:pt x="11698" y="15008"/>
                  </a:lnTo>
                  <a:lnTo>
                    <a:pt x="11698" y="135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5754521" y="3557652"/>
              <a:ext cx="468552" cy="477156"/>
            </a:xfrm>
            <a:custGeom>
              <a:avLst/>
              <a:gdLst/>
              <a:ahLst/>
              <a:cxnLst/>
              <a:rect l="l" t="t" r="r" b="b"/>
              <a:pathLst>
                <a:path w="21293" h="21684" extrusionOk="0">
                  <a:moveTo>
                    <a:pt x="0" y="0"/>
                  </a:moveTo>
                  <a:lnTo>
                    <a:pt x="0" y="19217"/>
                  </a:lnTo>
                  <a:lnTo>
                    <a:pt x="21293" y="21684"/>
                  </a:lnTo>
                  <a:lnTo>
                    <a:pt x="21293" y="24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288649" y="3619530"/>
              <a:ext cx="334366" cy="461621"/>
            </a:xfrm>
            <a:custGeom>
              <a:avLst/>
              <a:gdLst/>
              <a:ahLst/>
              <a:cxnLst/>
              <a:rect l="l" t="t" r="r" b="b"/>
              <a:pathLst>
                <a:path w="15195" h="20978" extrusionOk="0">
                  <a:moveTo>
                    <a:pt x="1" y="0"/>
                  </a:moveTo>
                  <a:lnTo>
                    <a:pt x="1" y="19217"/>
                  </a:lnTo>
                  <a:lnTo>
                    <a:pt x="15195" y="20977"/>
                  </a:lnTo>
                  <a:lnTo>
                    <a:pt x="15195" y="17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8069755" y="2710812"/>
              <a:ext cx="477464" cy="1210011"/>
            </a:xfrm>
            <a:custGeom>
              <a:avLst/>
              <a:gdLst/>
              <a:ahLst/>
              <a:cxnLst/>
              <a:rect l="l" t="t" r="r" b="b"/>
              <a:pathLst>
                <a:path w="21698" h="54988" extrusionOk="0">
                  <a:moveTo>
                    <a:pt x="3432" y="0"/>
                  </a:moveTo>
                  <a:cubicBezTo>
                    <a:pt x="1605" y="0"/>
                    <a:pt x="1" y="3050"/>
                    <a:pt x="647" y="6395"/>
                  </a:cubicBezTo>
                  <a:cubicBezTo>
                    <a:pt x="1361" y="10077"/>
                    <a:pt x="5779" y="17148"/>
                    <a:pt x="5779" y="17148"/>
                  </a:cubicBezTo>
                  <a:lnTo>
                    <a:pt x="5779" y="34852"/>
                  </a:lnTo>
                  <a:cubicBezTo>
                    <a:pt x="5779" y="41387"/>
                    <a:pt x="8631" y="43763"/>
                    <a:pt x="8631" y="43763"/>
                  </a:cubicBezTo>
                  <a:lnTo>
                    <a:pt x="10249" y="54987"/>
                  </a:lnTo>
                  <a:lnTo>
                    <a:pt x="21698" y="54987"/>
                  </a:lnTo>
                  <a:lnTo>
                    <a:pt x="13879" y="19578"/>
                  </a:lnTo>
                  <a:lnTo>
                    <a:pt x="3992" y="97"/>
                  </a:lnTo>
                  <a:cubicBezTo>
                    <a:pt x="3804" y="32"/>
                    <a:pt x="3617" y="0"/>
                    <a:pt x="3432"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966816" y="3077393"/>
              <a:ext cx="381545" cy="271850"/>
            </a:xfrm>
            <a:custGeom>
              <a:avLst/>
              <a:gdLst/>
              <a:ahLst/>
              <a:cxnLst/>
              <a:rect l="l" t="t" r="r" b="b"/>
              <a:pathLst>
                <a:path w="17339" h="12354" extrusionOk="0">
                  <a:moveTo>
                    <a:pt x="8539" y="0"/>
                  </a:moveTo>
                  <a:cubicBezTo>
                    <a:pt x="7195" y="0"/>
                    <a:pt x="5900" y="712"/>
                    <a:pt x="5205" y="1953"/>
                  </a:cubicBezTo>
                  <a:lnTo>
                    <a:pt x="1" y="11240"/>
                  </a:lnTo>
                  <a:cubicBezTo>
                    <a:pt x="1" y="11240"/>
                    <a:pt x="1210" y="12353"/>
                    <a:pt x="2546" y="12353"/>
                  </a:cubicBezTo>
                  <a:cubicBezTo>
                    <a:pt x="2903" y="12353"/>
                    <a:pt x="3270" y="12274"/>
                    <a:pt x="3624" y="12071"/>
                  </a:cubicBezTo>
                  <a:cubicBezTo>
                    <a:pt x="5217" y="11164"/>
                    <a:pt x="6976" y="8768"/>
                    <a:pt x="8318" y="6546"/>
                  </a:cubicBezTo>
                  <a:lnTo>
                    <a:pt x="13629" y="8653"/>
                  </a:lnTo>
                  <a:lnTo>
                    <a:pt x="17338" y="3477"/>
                  </a:lnTo>
                  <a:lnTo>
                    <a:pt x="10057" y="316"/>
                  </a:lnTo>
                  <a:cubicBezTo>
                    <a:pt x="9564" y="102"/>
                    <a:pt x="9048" y="0"/>
                    <a:pt x="8539"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933984" y="3222186"/>
              <a:ext cx="414376" cy="231427"/>
            </a:xfrm>
            <a:custGeom>
              <a:avLst/>
              <a:gdLst/>
              <a:ahLst/>
              <a:cxnLst/>
              <a:rect l="l" t="t" r="r" b="b"/>
              <a:pathLst>
                <a:path w="18831" h="10517" extrusionOk="0">
                  <a:moveTo>
                    <a:pt x="10275" y="0"/>
                  </a:moveTo>
                  <a:cubicBezTo>
                    <a:pt x="9403" y="0"/>
                    <a:pt x="8533" y="329"/>
                    <a:pt x="7865" y="979"/>
                  </a:cubicBezTo>
                  <a:lnTo>
                    <a:pt x="1" y="8633"/>
                  </a:lnTo>
                  <a:cubicBezTo>
                    <a:pt x="1" y="8633"/>
                    <a:pt x="1125" y="10517"/>
                    <a:pt x="2751" y="10517"/>
                  </a:cubicBezTo>
                  <a:cubicBezTo>
                    <a:pt x="2909" y="10517"/>
                    <a:pt x="3072" y="10499"/>
                    <a:pt x="3239" y="10460"/>
                  </a:cubicBezTo>
                  <a:cubicBezTo>
                    <a:pt x="5022" y="10043"/>
                    <a:pt x="7391" y="8246"/>
                    <a:pt x="9308" y="6498"/>
                  </a:cubicBezTo>
                  <a:lnTo>
                    <a:pt x="13801" y="10027"/>
                  </a:lnTo>
                  <a:lnTo>
                    <a:pt x="18830" y="6118"/>
                  </a:lnTo>
                  <a:lnTo>
                    <a:pt x="12496" y="808"/>
                  </a:lnTo>
                  <a:cubicBezTo>
                    <a:pt x="11851" y="268"/>
                    <a:pt x="11062" y="0"/>
                    <a:pt x="1027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8002398" y="3214880"/>
              <a:ext cx="265666" cy="130754"/>
            </a:xfrm>
            <a:custGeom>
              <a:avLst/>
              <a:gdLst/>
              <a:ahLst/>
              <a:cxnLst/>
              <a:rect l="l" t="t" r="r" b="b"/>
              <a:pathLst>
                <a:path w="12073" h="5942" fill="none" extrusionOk="0">
                  <a:moveTo>
                    <a:pt x="12073" y="3391"/>
                  </a:moveTo>
                  <a:lnTo>
                    <a:pt x="9388" y="1140"/>
                  </a:lnTo>
                  <a:cubicBezTo>
                    <a:pt x="8028" y="1"/>
                    <a:pt x="6028" y="74"/>
                    <a:pt x="4757" y="1312"/>
                  </a:cubicBezTo>
                  <a:lnTo>
                    <a:pt x="0"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8196878" y="3088153"/>
              <a:ext cx="66719" cy="28981"/>
            </a:xfrm>
            <a:custGeom>
              <a:avLst/>
              <a:gdLst/>
              <a:ahLst/>
              <a:cxnLst/>
              <a:rect l="l" t="t" r="r" b="b"/>
              <a:pathLst>
                <a:path w="3032" h="1317" fill="none" extrusionOk="0">
                  <a:moveTo>
                    <a:pt x="1" y="0"/>
                  </a:moveTo>
                  <a:lnTo>
                    <a:pt x="3032"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8259658" y="3673795"/>
              <a:ext cx="100827" cy="42228"/>
            </a:xfrm>
            <a:custGeom>
              <a:avLst/>
              <a:gdLst/>
              <a:ahLst/>
              <a:cxnLst/>
              <a:rect l="l" t="t" r="r" b="b"/>
              <a:pathLst>
                <a:path w="4582" h="1919" fill="none" extrusionOk="0">
                  <a:moveTo>
                    <a:pt x="1" y="1"/>
                  </a:moveTo>
                  <a:cubicBezTo>
                    <a:pt x="1" y="1"/>
                    <a:pt x="1848" y="1919"/>
                    <a:pt x="4582"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8102345" y="2742983"/>
              <a:ext cx="117243" cy="127871"/>
            </a:xfrm>
            <a:custGeom>
              <a:avLst/>
              <a:gdLst/>
              <a:ahLst/>
              <a:cxnLst/>
              <a:rect l="l" t="t" r="r" b="b"/>
              <a:pathLst>
                <a:path w="5328" h="5811" fill="none" extrusionOk="0">
                  <a:moveTo>
                    <a:pt x="3203" y="0"/>
                  </a:moveTo>
                  <a:cubicBezTo>
                    <a:pt x="3203" y="0"/>
                    <a:pt x="1" y="1004"/>
                    <a:pt x="2511" y="5810"/>
                  </a:cubicBezTo>
                  <a:lnTo>
                    <a:pt x="5328"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8138829" y="3365152"/>
              <a:ext cx="98868" cy="77678"/>
            </a:xfrm>
            <a:custGeom>
              <a:avLst/>
              <a:gdLst/>
              <a:ahLst/>
              <a:cxnLst/>
              <a:rect l="l" t="t" r="r" b="b"/>
              <a:pathLst>
                <a:path w="4493" h="3530" fill="none" extrusionOk="0">
                  <a:moveTo>
                    <a:pt x="0" y="1"/>
                  </a:moveTo>
                  <a:lnTo>
                    <a:pt x="4493"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237675" y="3739920"/>
              <a:ext cx="337205" cy="236070"/>
            </a:xfrm>
            <a:custGeom>
              <a:avLst/>
              <a:gdLst/>
              <a:ahLst/>
              <a:cxnLst/>
              <a:rect l="l" t="t" r="r" b="b"/>
              <a:pathLst>
                <a:path w="15324" h="10728" extrusionOk="0">
                  <a:moveTo>
                    <a:pt x="14067" y="1"/>
                  </a:moveTo>
                  <a:lnTo>
                    <a:pt x="1" y="3298"/>
                  </a:lnTo>
                  <a:lnTo>
                    <a:pt x="1381" y="10727"/>
                  </a:lnTo>
                  <a:lnTo>
                    <a:pt x="15323" y="6995"/>
                  </a:lnTo>
                  <a:lnTo>
                    <a:pt x="14067"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230238" y="3811216"/>
              <a:ext cx="390259" cy="373007"/>
            </a:xfrm>
            <a:custGeom>
              <a:avLst/>
              <a:gdLst/>
              <a:ahLst/>
              <a:cxnLst/>
              <a:rect l="l" t="t" r="r" b="b"/>
              <a:pathLst>
                <a:path w="17735" h="16951" extrusionOk="0">
                  <a:moveTo>
                    <a:pt x="16049" y="1"/>
                  </a:moveTo>
                  <a:lnTo>
                    <a:pt x="0" y="3499"/>
                  </a:lnTo>
                  <a:lnTo>
                    <a:pt x="2844" y="16951"/>
                  </a:lnTo>
                  <a:cubicBezTo>
                    <a:pt x="7876" y="14281"/>
                    <a:pt x="12840" y="11339"/>
                    <a:pt x="17735" y="8126"/>
                  </a:cubicBezTo>
                  <a:lnTo>
                    <a:pt x="160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4967226" y="2710812"/>
              <a:ext cx="477508" cy="1210011"/>
            </a:xfrm>
            <a:custGeom>
              <a:avLst/>
              <a:gdLst/>
              <a:ahLst/>
              <a:cxnLst/>
              <a:rect l="l" t="t" r="r" b="b"/>
              <a:pathLst>
                <a:path w="21700" h="54988" extrusionOk="0">
                  <a:moveTo>
                    <a:pt x="18268" y="0"/>
                  </a:moveTo>
                  <a:cubicBezTo>
                    <a:pt x="18083" y="0"/>
                    <a:pt x="17895" y="32"/>
                    <a:pt x="17707" y="97"/>
                  </a:cubicBezTo>
                  <a:lnTo>
                    <a:pt x="7819" y="19578"/>
                  </a:lnTo>
                  <a:lnTo>
                    <a:pt x="0" y="54987"/>
                  </a:lnTo>
                  <a:lnTo>
                    <a:pt x="11451" y="54987"/>
                  </a:lnTo>
                  <a:lnTo>
                    <a:pt x="13070" y="43763"/>
                  </a:lnTo>
                  <a:cubicBezTo>
                    <a:pt x="13070" y="43763"/>
                    <a:pt x="15922" y="41387"/>
                    <a:pt x="15922" y="34852"/>
                  </a:cubicBezTo>
                  <a:lnTo>
                    <a:pt x="15922" y="17148"/>
                  </a:lnTo>
                  <a:cubicBezTo>
                    <a:pt x="15922" y="17148"/>
                    <a:pt x="20340" y="10077"/>
                    <a:pt x="21052" y="6395"/>
                  </a:cubicBezTo>
                  <a:cubicBezTo>
                    <a:pt x="21700" y="3050"/>
                    <a:pt x="20095" y="0"/>
                    <a:pt x="18268"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166108" y="3077393"/>
              <a:ext cx="381523" cy="271850"/>
            </a:xfrm>
            <a:custGeom>
              <a:avLst/>
              <a:gdLst/>
              <a:ahLst/>
              <a:cxnLst/>
              <a:rect l="l" t="t" r="r" b="b"/>
              <a:pathLst>
                <a:path w="17338" h="12354" extrusionOk="0">
                  <a:moveTo>
                    <a:pt x="8801" y="0"/>
                  </a:moveTo>
                  <a:cubicBezTo>
                    <a:pt x="8292" y="0"/>
                    <a:pt x="7776" y="102"/>
                    <a:pt x="7282" y="316"/>
                  </a:cubicBezTo>
                  <a:lnTo>
                    <a:pt x="0" y="3477"/>
                  </a:lnTo>
                  <a:lnTo>
                    <a:pt x="3711" y="8653"/>
                  </a:lnTo>
                  <a:lnTo>
                    <a:pt x="9022" y="6546"/>
                  </a:lnTo>
                  <a:cubicBezTo>
                    <a:pt x="10362" y="8768"/>
                    <a:pt x="12122" y="11164"/>
                    <a:pt x="13714" y="12071"/>
                  </a:cubicBezTo>
                  <a:cubicBezTo>
                    <a:pt x="14069" y="12274"/>
                    <a:pt x="14435" y="12353"/>
                    <a:pt x="14793" y="12353"/>
                  </a:cubicBezTo>
                  <a:cubicBezTo>
                    <a:pt x="16129" y="12353"/>
                    <a:pt x="17338" y="11240"/>
                    <a:pt x="17338" y="11240"/>
                  </a:cubicBezTo>
                  <a:lnTo>
                    <a:pt x="12134" y="1953"/>
                  </a:lnTo>
                  <a:cubicBezTo>
                    <a:pt x="11439" y="712"/>
                    <a:pt x="10145" y="0"/>
                    <a:pt x="8801"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166108" y="3222186"/>
              <a:ext cx="414354" cy="231427"/>
            </a:xfrm>
            <a:custGeom>
              <a:avLst/>
              <a:gdLst/>
              <a:ahLst/>
              <a:cxnLst/>
              <a:rect l="l" t="t" r="r" b="b"/>
              <a:pathLst>
                <a:path w="18830" h="10517" extrusionOk="0">
                  <a:moveTo>
                    <a:pt x="8555" y="0"/>
                  </a:moveTo>
                  <a:cubicBezTo>
                    <a:pt x="7768" y="0"/>
                    <a:pt x="6979" y="268"/>
                    <a:pt x="6335" y="808"/>
                  </a:cubicBezTo>
                  <a:lnTo>
                    <a:pt x="0" y="6118"/>
                  </a:lnTo>
                  <a:lnTo>
                    <a:pt x="5030" y="10027"/>
                  </a:lnTo>
                  <a:lnTo>
                    <a:pt x="9522" y="6498"/>
                  </a:lnTo>
                  <a:cubicBezTo>
                    <a:pt x="11439" y="8246"/>
                    <a:pt x="13809" y="10043"/>
                    <a:pt x="15592" y="10460"/>
                  </a:cubicBezTo>
                  <a:cubicBezTo>
                    <a:pt x="15759" y="10499"/>
                    <a:pt x="15921" y="10517"/>
                    <a:pt x="16079" y="10517"/>
                  </a:cubicBezTo>
                  <a:cubicBezTo>
                    <a:pt x="17705" y="10517"/>
                    <a:pt x="18829" y="8633"/>
                    <a:pt x="18829" y="8633"/>
                  </a:cubicBezTo>
                  <a:lnTo>
                    <a:pt x="10966" y="979"/>
                  </a:lnTo>
                  <a:cubicBezTo>
                    <a:pt x="10297" y="329"/>
                    <a:pt x="9427" y="0"/>
                    <a:pt x="855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246404" y="3214880"/>
              <a:ext cx="265688" cy="130754"/>
            </a:xfrm>
            <a:custGeom>
              <a:avLst/>
              <a:gdLst/>
              <a:ahLst/>
              <a:cxnLst/>
              <a:rect l="l" t="t" r="r" b="b"/>
              <a:pathLst>
                <a:path w="12074" h="5942" fill="none" extrusionOk="0">
                  <a:moveTo>
                    <a:pt x="1" y="3391"/>
                  </a:moveTo>
                  <a:lnTo>
                    <a:pt x="2686" y="1140"/>
                  </a:lnTo>
                  <a:cubicBezTo>
                    <a:pt x="4044" y="1"/>
                    <a:pt x="6045" y="74"/>
                    <a:pt x="7317" y="1312"/>
                  </a:cubicBezTo>
                  <a:lnTo>
                    <a:pt x="12073"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250849" y="3088153"/>
              <a:ext cx="66719" cy="28981"/>
            </a:xfrm>
            <a:custGeom>
              <a:avLst/>
              <a:gdLst/>
              <a:ahLst/>
              <a:cxnLst/>
              <a:rect l="l" t="t" r="r" b="b"/>
              <a:pathLst>
                <a:path w="3032" h="1317" fill="none" extrusionOk="0">
                  <a:moveTo>
                    <a:pt x="3032" y="0"/>
                  </a:moveTo>
                  <a:lnTo>
                    <a:pt x="1"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153983" y="3673795"/>
              <a:ext cx="100827" cy="42228"/>
            </a:xfrm>
            <a:custGeom>
              <a:avLst/>
              <a:gdLst/>
              <a:ahLst/>
              <a:cxnLst/>
              <a:rect l="l" t="t" r="r" b="b"/>
              <a:pathLst>
                <a:path w="4582" h="1919" fill="none" extrusionOk="0">
                  <a:moveTo>
                    <a:pt x="4582" y="1"/>
                  </a:moveTo>
                  <a:cubicBezTo>
                    <a:pt x="4582" y="1"/>
                    <a:pt x="2734" y="1919"/>
                    <a:pt x="1"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5294859" y="2742983"/>
              <a:ext cx="117265" cy="127871"/>
            </a:xfrm>
            <a:custGeom>
              <a:avLst/>
              <a:gdLst/>
              <a:ahLst/>
              <a:cxnLst/>
              <a:rect l="l" t="t" r="r" b="b"/>
              <a:pathLst>
                <a:path w="5329" h="5811" fill="none" extrusionOk="0">
                  <a:moveTo>
                    <a:pt x="2126" y="0"/>
                  </a:moveTo>
                  <a:cubicBezTo>
                    <a:pt x="2126" y="0"/>
                    <a:pt x="5329" y="1004"/>
                    <a:pt x="2818" y="5810"/>
                  </a:cubicBezTo>
                  <a:lnTo>
                    <a:pt x="0"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5276771" y="3365152"/>
              <a:ext cx="98890" cy="77678"/>
            </a:xfrm>
            <a:custGeom>
              <a:avLst/>
              <a:gdLst/>
              <a:ahLst/>
              <a:cxnLst/>
              <a:rect l="l" t="t" r="r" b="b"/>
              <a:pathLst>
                <a:path w="4494" h="3530" fill="none" extrusionOk="0">
                  <a:moveTo>
                    <a:pt x="4493" y="1"/>
                  </a:moveTo>
                  <a:lnTo>
                    <a:pt x="1"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rot="223929">
              <a:off x="4943418" y="3751537"/>
              <a:ext cx="337223" cy="121883"/>
            </a:xfrm>
            <a:custGeom>
              <a:avLst/>
              <a:gdLst/>
              <a:ahLst/>
              <a:cxnLst/>
              <a:rect l="l" t="t" r="r" b="b"/>
              <a:pathLst>
                <a:path w="15323" h="10728" extrusionOk="0">
                  <a:moveTo>
                    <a:pt x="1255" y="1"/>
                  </a:moveTo>
                  <a:lnTo>
                    <a:pt x="0" y="6995"/>
                  </a:lnTo>
                  <a:lnTo>
                    <a:pt x="13943" y="10727"/>
                  </a:lnTo>
                  <a:lnTo>
                    <a:pt x="15323" y="3298"/>
                  </a:lnTo>
                  <a:lnTo>
                    <a:pt x="1255"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4932767" y="3811568"/>
              <a:ext cx="351486" cy="316850"/>
            </a:xfrm>
            <a:custGeom>
              <a:avLst/>
              <a:gdLst/>
              <a:ahLst/>
              <a:cxnLst/>
              <a:rect l="l" t="t" r="r" b="b"/>
              <a:pathLst>
                <a:path w="15973" h="14399" extrusionOk="0">
                  <a:moveTo>
                    <a:pt x="1" y="1"/>
                  </a:moveTo>
                  <a:lnTo>
                    <a:pt x="1" y="1"/>
                  </a:lnTo>
                  <a:cubicBezTo>
                    <a:pt x="1061" y="1418"/>
                    <a:pt x="2168" y="2805"/>
                    <a:pt x="3326" y="4163"/>
                  </a:cubicBezTo>
                  <a:cubicBezTo>
                    <a:pt x="6472" y="7863"/>
                    <a:pt x="9930" y="11288"/>
                    <a:pt x="13662" y="14398"/>
                  </a:cubicBezTo>
                  <a:lnTo>
                    <a:pt x="15972" y="34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4409422" y="1072165"/>
              <a:ext cx="1178808" cy="811742"/>
            </a:xfrm>
            <a:custGeom>
              <a:avLst/>
              <a:gdLst/>
              <a:ahLst/>
              <a:cxnLst/>
              <a:rect l="l" t="t" r="r" b="b"/>
              <a:pathLst>
                <a:path w="53570" h="36889" extrusionOk="0">
                  <a:moveTo>
                    <a:pt x="26785" y="1"/>
                  </a:moveTo>
                  <a:cubicBezTo>
                    <a:pt x="19681" y="1"/>
                    <a:pt x="12868" y="1945"/>
                    <a:pt x="7845" y="5403"/>
                  </a:cubicBezTo>
                  <a:cubicBezTo>
                    <a:pt x="2822" y="8862"/>
                    <a:pt x="0" y="13553"/>
                    <a:pt x="0" y="18445"/>
                  </a:cubicBezTo>
                  <a:cubicBezTo>
                    <a:pt x="0" y="23336"/>
                    <a:pt x="2822" y="28027"/>
                    <a:pt x="7845" y="31487"/>
                  </a:cubicBezTo>
                  <a:cubicBezTo>
                    <a:pt x="12868" y="34945"/>
                    <a:pt x="19681" y="36888"/>
                    <a:pt x="26785" y="36888"/>
                  </a:cubicBezTo>
                  <a:cubicBezTo>
                    <a:pt x="33889" y="36888"/>
                    <a:pt x="40702" y="34945"/>
                    <a:pt x="45725" y="31487"/>
                  </a:cubicBezTo>
                  <a:cubicBezTo>
                    <a:pt x="50748" y="28027"/>
                    <a:pt x="53570" y="23336"/>
                    <a:pt x="53570" y="18445"/>
                  </a:cubicBezTo>
                  <a:cubicBezTo>
                    <a:pt x="53570" y="13553"/>
                    <a:pt x="50748" y="8862"/>
                    <a:pt x="45725" y="5403"/>
                  </a:cubicBezTo>
                  <a:cubicBezTo>
                    <a:pt x="40702" y="1945"/>
                    <a:pt x="33889" y="1"/>
                    <a:pt x="26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5156843" y="1641897"/>
              <a:ext cx="415520" cy="457022"/>
            </a:xfrm>
            <a:custGeom>
              <a:avLst/>
              <a:gdLst/>
              <a:ahLst/>
              <a:cxnLst/>
              <a:rect l="l" t="t" r="r" b="b"/>
              <a:pathLst>
                <a:path w="18883" h="20769" extrusionOk="0">
                  <a:moveTo>
                    <a:pt x="12199" y="1"/>
                  </a:moveTo>
                  <a:lnTo>
                    <a:pt x="0" y="5638"/>
                  </a:lnTo>
                  <a:lnTo>
                    <a:pt x="18883" y="20769"/>
                  </a:lnTo>
                  <a:lnTo>
                    <a:pt x="121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4564579" y="1072165"/>
              <a:ext cx="1178852" cy="811742"/>
            </a:xfrm>
            <a:custGeom>
              <a:avLst/>
              <a:gdLst/>
              <a:ahLst/>
              <a:cxnLst/>
              <a:rect l="l" t="t" r="r" b="b"/>
              <a:pathLst>
                <a:path w="53572" h="36889" extrusionOk="0">
                  <a:moveTo>
                    <a:pt x="26786" y="1"/>
                  </a:moveTo>
                  <a:cubicBezTo>
                    <a:pt x="19683" y="1"/>
                    <a:pt x="12869" y="1945"/>
                    <a:pt x="7846" y="5403"/>
                  </a:cubicBezTo>
                  <a:cubicBezTo>
                    <a:pt x="2822" y="8862"/>
                    <a:pt x="1" y="13553"/>
                    <a:pt x="1" y="18445"/>
                  </a:cubicBezTo>
                  <a:cubicBezTo>
                    <a:pt x="1" y="23336"/>
                    <a:pt x="2822" y="28027"/>
                    <a:pt x="7846" y="31487"/>
                  </a:cubicBezTo>
                  <a:cubicBezTo>
                    <a:pt x="12869" y="34945"/>
                    <a:pt x="19683" y="36888"/>
                    <a:pt x="26786" y="36888"/>
                  </a:cubicBezTo>
                  <a:cubicBezTo>
                    <a:pt x="33890" y="36888"/>
                    <a:pt x="40702" y="34945"/>
                    <a:pt x="45726" y="31487"/>
                  </a:cubicBezTo>
                  <a:cubicBezTo>
                    <a:pt x="50749" y="28027"/>
                    <a:pt x="53572" y="23336"/>
                    <a:pt x="53572" y="18445"/>
                  </a:cubicBezTo>
                  <a:cubicBezTo>
                    <a:pt x="53572" y="13553"/>
                    <a:pt x="50749" y="8862"/>
                    <a:pt x="45726" y="5403"/>
                  </a:cubicBezTo>
                  <a:cubicBezTo>
                    <a:pt x="40702" y="1945"/>
                    <a:pt x="33890" y="1"/>
                    <a:pt x="26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5312001" y="1641897"/>
              <a:ext cx="415542" cy="457022"/>
            </a:xfrm>
            <a:custGeom>
              <a:avLst/>
              <a:gdLst/>
              <a:ahLst/>
              <a:cxnLst/>
              <a:rect l="l" t="t" r="r" b="b"/>
              <a:pathLst>
                <a:path w="18884" h="20769" extrusionOk="0">
                  <a:moveTo>
                    <a:pt x="12199" y="1"/>
                  </a:moveTo>
                  <a:lnTo>
                    <a:pt x="1" y="5638"/>
                  </a:lnTo>
                  <a:lnTo>
                    <a:pt x="18884" y="20769"/>
                  </a:lnTo>
                  <a:lnTo>
                    <a:pt x="12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6848962" y="1478048"/>
              <a:ext cx="676038" cy="507567"/>
            </a:xfrm>
            <a:custGeom>
              <a:avLst/>
              <a:gdLst/>
              <a:ahLst/>
              <a:cxnLst/>
              <a:rect l="l" t="t" r="r" b="b"/>
              <a:pathLst>
                <a:path w="30722" h="23066" extrusionOk="0">
                  <a:moveTo>
                    <a:pt x="8211" y="0"/>
                  </a:moveTo>
                  <a:cubicBezTo>
                    <a:pt x="3676" y="0"/>
                    <a:pt x="0" y="3676"/>
                    <a:pt x="0" y="8210"/>
                  </a:cubicBezTo>
                  <a:lnTo>
                    <a:pt x="0" y="14855"/>
                  </a:lnTo>
                  <a:cubicBezTo>
                    <a:pt x="0" y="19389"/>
                    <a:pt x="3676" y="23066"/>
                    <a:pt x="8211" y="23066"/>
                  </a:cubicBezTo>
                  <a:lnTo>
                    <a:pt x="22510" y="23066"/>
                  </a:lnTo>
                  <a:cubicBezTo>
                    <a:pt x="27044" y="23066"/>
                    <a:pt x="30721" y="19389"/>
                    <a:pt x="30721" y="14853"/>
                  </a:cubicBezTo>
                  <a:lnTo>
                    <a:pt x="30721" y="8210"/>
                  </a:lnTo>
                  <a:cubicBezTo>
                    <a:pt x="30721" y="3676"/>
                    <a:pt x="27045" y="0"/>
                    <a:pt x="2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029975" y="1889827"/>
              <a:ext cx="314011" cy="204448"/>
            </a:xfrm>
            <a:custGeom>
              <a:avLst/>
              <a:gdLst/>
              <a:ahLst/>
              <a:cxnLst/>
              <a:rect l="l" t="t" r="r" b="b"/>
              <a:pathLst>
                <a:path w="14270" h="9291" extrusionOk="0">
                  <a:moveTo>
                    <a:pt x="0" y="1"/>
                  </a:moveTo>
                  <a:lnTo>
                    <a:pt x="3568" y="4645"/>
                  </a:lnTo>
                  <a:lnTo>
                    <a:pt x="7135" y="9290"/>
                  </a:lnTo>
                  <a:lnTo>
                    <a:pt x="10702" y="4645"/>
                  </a:lnTo>
                  <a:lnTo>
                    <a:pt x="14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6959163" y="1686479"/>
              <a:ext cx="94225" cy="90661"/>
            </a:xfrm>
            <a:custGeom>
              <a:avLst/>
              <a:gdLst/>
              <a:ahLst/>
              <a:cxnLst/>
              <a:rect l="l" t="t" r="r" b="b"/>
              <a:pathLst>
                <a:path w="4282" h="4120" extrusionOk="0">
                  <a:moveTo>
                    <a:pt x="2222" y="1"/>
                  </a:moveTo>
                  <a:cubicBezTo>
                    <a:pt x="1389" y="1"/>
                    <a:pt x="638" y="503"/>
                    <a:pt x="319" y="1272"/>
                  </a:cubicBezTo>
                  <a:cubicBezTo>
                    <a:pt x="0" y="2042"/>
                    <a:pt x="177" y="2927"/>
                    <a:pt x="766" y="3516"/>
                  </a:cubicBezTo>
                  <a:cubicBezTo>
                    <a:pt x="1160" y="3910"/>
                    <a:pt x="1687" y="4120"/>
                    <a:pt x="2223" y="4120"/>
                  </a:cubicBezTo>
                  <a:cubicBezTo>
                    <a:pt x="2488" y="4120"/>
                    <a:pt x="2756" y="4069"/>
                    <a:pt x="3010" y="3963"/>
                  </a:cubicBezTo>
                  <a:cubicBezTo>
                    <a:pt x="3780" y="3644"/>
                    <a:pt x="4282" y="2893"/>
                    <a:pt x="4282" y="2060"/>
                  </a:cubicBezTo>
                  <a:cubicBezTo>
                    <a:pt x="4282" y="922"/>
                    <a:pt x="3360"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141650" y="1686479"/>
              <a:ext cx="90639" cy="90661"/>
            </a:xfrm>
            <a:custGeom>
              <a:avLst/>
              <a:gdLst/>
              <a:ahLst/>
              <a:cxnLst/>
              <a:rect l="l" t="t" r="r" b="b"/>
              <a:pathLst>
                <a:path w="4119" h="4120" extrusionOk="0">
                  <a:moveTo>
                    <a:pt x="2060" y="1"/>
                  </a:moveTo>
                  <a:cubicBezTo>
                    <a:pt x="922" y="1"/>
                    <a:pt x="1" y="922"/>
                    <a:pt x="1" y="2060"/>
                  </a:cubicBezTo>
                  <a:cubicBezTo>
                    <a:pt x="1" y="3197"/>
                    <a:pt x="922" y="4120"/>
                    <a:pt x="2060" y="4120"/>
                  </a:cubicBezTo>
                  <a:cubicBezTo>
                    <a:pt x="3197" y="4120"/>
                    <a:pt x="4119" y="3197"/>
                    <a:pt x="4119" y="2060"/>
                  </a:cubicBezTo>
                  <a:cubicBezTo>
                    <a:pt x="4119" y="922"/>
                    <a:pt x="3197"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316986" y="1686479"/>
              <a:ext cx="94203" cy="90661"/>
            </a:xfrm>
            <a:custGeom>
              <a:avLst/>
              <a:gdLst/>
              <a:ahLst/>
              <a:cxnLst/>
              <a:rect l="l" t="t" r="r" b="b"/>
              <a:pathLst>
                <a:path w="4281" h="4120" extrusionOk="0">
                  <a:moveTo>
                    <a:pt x="2222" y="1"/>
                  </a:moveTo>
                  <a:cubicBezTo>
                    <a:pt x="1389" y="1"/>
                    <a:pt x="639" y="503"/>
                    <a:pt x="320" y="1272"/>
                  </a:cubicBezTo>
                  <a:cubicBezTo>
                    <a:pt x="1" y="2042"/>
                    <a:pt x="177" y="2927"/>
                    <a:pt x="766" y="3516"/>
                  </a:cubicBezTo>
                  <a:cubicBezTo>
                    <a:pt x="1160" y="3910"/>
                    <a:pt x="1687" y="4120"/>
                    <a:pt x="2223" y="4120"/>
                  </a:cubicBezTo>
                  <a:cubicBezTo>
                    <a:pt x="2488" y="4120"/>
                    <a:pt x="2755" y="4069"/>
                    <a:pt x="3009" y="3963"/>
                  </a:cubicBezTo>
                  <a:cubicBezTo>
                    <a:pt x="3779" y="3644"/>
                    <a:pt x="4281" y="2893"/>
                    <a:pt x="4281" y="2060"/>
                  </a:cubicBezTo>
                  <a:cubicBezTo>
                    <a:pt x="4281" y="922"/>
                    <a:pt x="3359"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974087" y="1467551"/>
              <a:ext cx="327082" cy="131964"/>
            </a:xfrm>
            <a:custGeom>
              <a:avLst/>
              <a:gdLst/>
              <a:ahLst/>
              <a:cxnLst/>
              <a:rect l="l" t="t" r="r" b="b"/>
              <a:pathLst>
                <a:path w="14864" h="5997" extrusionOk="0">
                  <a:moveTo>
                    <a:pt x="0" y="0"/>
                  </a:moveTo>
                  <a:lnTo>
                    <a:pt x="0" y="5996"/>
                  </a:lnTo>
                  <a:lnTo>
                    <a:pt x="14863" y="5996"/>
                  </a:lnTo>
                  <a:lnTo>
                    <a:pt x="1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974087" y="1356580"/>
              <a:ext cx="588128" cy="34020"/>
            </a:xfrm>
            <a:custGeom>
              <a:avLst/>
              <a:gdLst/>
              <a:ahLst/>
              <a:cxnLst/>
              <a:rect l="l" t="t" r="r" b="b"/>
              <a:pathLst>
                <a:path w="26727" h="1546" extrusionOk="0">
                  <a:moveTo>
                    <a:pt x="0" y="0"/>
                  </a:moveTo>
                  <a:lnTo>
                    <a:pt x="0" y="1545"/>
                  </a:lnTo>
                  <a:lnTo>
                    <a:pt x="26727" y="1545"/>
                  </a:lnTo>
                  <a:lnTo>
                    <a:pt x="26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8385769" y="1977429"/>
              <a:ext cx="222295" cy="45704"/>
            </a:xfrm>
            <a:custGeom>
              <a:avLst/>
              <a:gdLst/>
              <a:ahLst/>
              <a:cxnLst/>
              <a:rect l="l" t="t" r="r" b="b"/>
              <a:pathLst>
                <a:path w="10102" h="2077" extrusionOk="0">
                  <a:moveTo>
                    <a:pt x="0" y="1"/>
                  </a:moveTo>
                  <a:lnTo>
                    <a:pt x="0" y="2076"/>
                  </a:lnTo>
                  <a:lnTo>
                    <a:pt x="10101" y="2076"/>
                  </a:lnTo>
                  <a:lnTo>
                    <a:pt x="10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8146333" y="1843331"/>
              <a:ext cx="461731" cy="85467"/>
            </a:xfrm>
            <a:custGeom>
              <a:avLst/>
              <a:gdLst/>
              <a:ahLst/>
              <a:cxnLst/>
              <a:rect l="l" t="t" r="r" b="b"/>
              <a:pathLst>
                <a:path w="20983" h="3884" extrusionOk="0">
                  <a:moveTo>
                    <a:pt x="0" y="0"/>
                  </a:moveTo>
                  <a:lnTo>
                    <a:pt x="0" y="3883"/>
                  </a:lnTo>
                  <a:lnTo>
                    <a:pt x="20982" y="3883"/>
                  </a:lnTo>
                  <a:lnTo>
                    <a:pt x="209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4963125" y="3868075"/>
              <a:ext cx="60125" cy="55375"/>
            </a:xfrm>
            <a:custGeom>
              <a:avLst/>
              <a:gdLst/>
              <a:ahLst/>
              <a:cxnLst/>
              <a:rect l="l" t="t" r="r" b="b"/>
              <a:pathLst>
                <a:path w="2405" h="2215" extrusionOk="0">
                  <a:moveTo>
                    <a:pt x="548" y="0"/>
                  </a:moveTo>
                  <a:lnTo>
                    <a:pt x="0" y="2167"/>
                  </a:lnTo>
                  <a:lnTo>
                    <a:pt x="2405" y="2215"/>
                  </a:lnTo>
                  <a:close/>
                </a:path>
              </a:pathLst>
            </a:custGeom>
            <a:solidFill>
              <a:schemeClr val="accent1"/>
            </a:solidFill>
            <a:ln>
              <a:noFill/>
            </a:ln>
          </p:spPr>
        </p:sp>
      </p:grpSp>
      <p:pic>
        <p:nvPicPr>
          <p:cNvPr id="1030" name="Picture 6" descr="Penn State Logo - GBSN">
            <a:extLst>
              <a:ext uri="{FF2B5EF4-FFF2-40B4-BE49-F238E27FC236}">
                <a16:creationId xmlns:a16="http://schemas.microsoft.com/office/drawing/2014/main" id="{C8DD8986-7E18-DF44-8BAF-CDC59B032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48" y="4617854"/>
            <a:ext cx="1522409" cy="5214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ssume) Everything on Social Media Is Wrong – Iffy.news">
            <a:extLst>
              <a:ext uri="{FF2B5EF4-FFF2-40B4-BE49-F238E27FC236}">
                <a16:creationId xmlns:a16="http://schemas.microsoft.com/office/drawing/2014/main" id="{CB08078B-6B54-3F44-942D-DC9385D45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3" y="216474"/>
            <a:ext cx="1282318" cy="48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 False content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98" name="Picture 2">
            <a:extLst>
              <a:ext uri="{FF2B5EF4-FFF2-40B4-BE49-F238E27FC236}">
                <a16:creationId xmlns:a16="http://schemas.microsoft.com/office/drawing/2014/main" id="{8568A42A-8F44-7B49-B0FA-31D010427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58" t="7600" r="24709" b="8650"/>
          <a:stretch/>
        </p:blipFill>
        <p:spPr bwMode="auto">
          <a:xfrm>
            <a:off x="2474903" y="1647671"/>
            <a:ext cx="3449533" cy="3017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Google Shape;431;p32">
            <a:extLst>
              <a:ext uri="{FF2B5EF4-FFF2-40B4-BE49-F238E27FC236}">
                <a16:creationId xmlns:a16="http://schemas.microsoft.com/office/drawing/2014/main" id="{A61B4D5A-3942-4348-8659-7EC53595482B}"/>
              </a:ext>
            </a:extLst>
          </p:cNvPr>
          <p:cNvSpPr txBox="1">
            <a:spLocks/>
          </p:cNvSpPr>
          <p:nvPr/>
        </p:nvSpPr>
        <p:spPr>
          <a:xfrm>
            <a:off x="532660" y="1046964"/>
            <a:ext cx="7794594" cy="645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a:hlinkClick r:id="rId4"/>
              </a:rPr>
              <a:t>Google reverse image search</a:t>
            </a:r>
            <a:endParaRPr lang="en-US" sz="1800" dirty="0"/>
          </a:p>
          <a:p>
            <a:pPr marL="171450" indent="-171450">
              <a:buClr>
                <a:schemeClr val="dk1"/>
              </a:buClr>
              <a:buSzPts val="1100"/>
            </a:pPr>
            <a:r>
              <a:rPr lang="en-US" sz="1800" dirty="0">
                <a:hlinkClick r:id="rId5"/>
              </a:rPr>
              <a:t>TinEye</a:t>
            </a:r>
            <a:endParaRPr lang="en-US" sz="1800" dirty="0"/>
          </a:p>
          <a:p>
            <a:pPr marL="0" indent="0">
              <a:spcAft>
                <a:spcPts val="1600"/>
              </a:spcAft>
              <a:buFont typeface="DM Sans"/>
              <a:buNone/>
            </a:pPr>
            <a:endParaRPr lang="en-US" sz="1050" dirty="0"/>
          </a:p>
        </p:txBody>
      </p:sp>
    </p:spTree>
    <p:extLst>
      <p:ext uri="{BB962C8B-B14F-4D97-AF65-F5344CB8AC3E}">
        <p14:creationId xmlns:p14="http://schemas.microsoft.com/office/powerpoint/2010/main" val="423211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Examples: Imposter content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460FAE99-3B26-E447-BCFF-1EECCDA019C2}"/>
              </a:ext>
            </a:extLst>
          </p:cNvPr>
          <p:cNvSpPr txBox="1">
            <a:spLocks/>
          </p:cNvSpPr>
          <p:nvPr/>
        </p:nvSpPr>
        <p:spPr>
          <a:xfrm>
            <a:off x="532660" y="1046964"/>
            <a:ext cx="2277447" cy="3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a:hlinkClick r:id="rId3"/>
              </a:rPr>
              <a:t>abcnews.com.co</a:t>
            </a:r>
            <a:endParaRPr lang="en-US" sz="1800" dirty="0"/>
          </a:p>
        </p:txBody>
      </p:sp>
      <p:sp>
        <p:nvSpPr>
          <p:cNvPr id="17" name="Google Shape;431;p32">
            <a:extLst>
              <a:ext uri="{FF2B5EF4-FFF2-40B4-BE49-F238E27FC236}">
                <a16:creationId xmlns:a16="http://schemas.microsoft.com/office/drawing/2014/main" id="{1977CE3D-9A56-9C41-8D1B-93C290F6B786}"/>
              </a:ext>
            </a:extLst>
          </p:cNvPr>
          <p:cNvSpPr txBox="1">
            <a:spLocks/>
          </p:cNvSpPr>
          <p:nvPr/>
        </p:nvSpPr>
        <p:spPr>
          <a:xfrm>
            <a:off x="4728117" y="1046964"/>
            <a:ext cx="2277447" cy="3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err="1"/>
              <a:t>abcnews.com</a:t>
            </a:r>
            <a:endParaRPr lang="en-US" sz="1800" dirty="0"/>
          </a:p>
        </p:txBody>
      </p:sp>
      <p:pic>
        <p:nvPicPr>
          <p:cNvPr id="5124" name="Picture 4" descr="Fake news: What it is and how to spot it">
            <a:extLst>
              <a:ext uri="{FF2B5EF4-FFF2-40B4-BE49-F238E27FC236}">
                <a16:creationId xmlns:a16="http://schemas.microsoft.com/office/drawing/2014/main" id="{FD7888F2-9938-6A4C-A206-68A4241FEF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83"/>
          <a:stretch/>
        </p:blipFill>
        <p:spPr bwMode="auto">
          <a:xfrm>
            <a:off x="455100" y="1503828"/>
            <a:ext cx="4358219" cy="2812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descr="Graphical user interface, text, website&#10;&#10;Description automatically generated">
            <a:extLst>
              <a:ext uri="{FF2B5EF4-FFF2-40B4-BE49-F238E27FC236}">
                <a16:creationId xmlns:a16="http://schemas.microsoft.com/office/drawing/2014/main" id="{D19FDFC1-1AAE-7E4E-A784-C6CFC22DA58A}"/>
              </a:ext>
            </a:extLst>
          </p:cNvPr>
          <p:cNvPicPr>
            <a:picLocks noChangeAspect="1"/>
          </p:cNvPicPr>
          <p:nvPr/>
        </p:nvPicPr>
        <p:blipFill>
          <a:blip r:embed="rId5"/>
          <a:stretch>
            <a:fillRect/>
          </a:stretch>
        </p:blipFill>
        <p:spPr>
          <a:xfrm>
            <a:off x="4813320" y="1503828"/>
            <a:ext cx="3791814" cy="28128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236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Examples: Manipulated context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431;p32">
            <a:extLst>
              <a:ext uri="{FF2B5EF4-FFF2-40B4-BE49-F238E27FC236}">
                <a16:creationId xmlns:a16="http://schemas.microsoft.com/office/drawing/2014/main" id="{9B65690F-1969-C843-A5B1-24179D0DE352}"/>
              </a:ext>
            </a:extLst>
          </p:cNvPr>
          <p:cNvSpPr txBox="1">
            <a:spLocks noGrp="1"/>
          </p:cNvSpPr>
          <p:nvPr>
            <p:ph type="body" idx="1"/>
          </p:nvPr>
        </p:nvSpPr>
        <p:spPr>
          <a:xfrm>
            <a:off x="743525" y="1204099"/>
            <a:ext cx="7377000" cy="393940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050" dirty="0"/>
          </a:p>
        </p:txBody>
      </p:sp>
      <p:pic>
        <p:nvPicPr>
          <p:cNvPr id="6146" name="Picture 2" descr="trump parents">
            <a:extLst>
              <a:ext uri="{FF2B5EF4-FFF2-40B4-BE49-F238E27FC236}">
                <a16:creationId xmlns:a16="http://schemas.microsoft.com/office/drawing/2014/main" id="{C017BA79-B515-E14A-B5FF-48007A39A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00" y="1459300"/>
            <a:ext cx="3544181" cy="2821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trump and parents">
            <a:extLst>
              <a:ext uri="{FF2B5EF4-FFF2-40B4-BE49-F238E27FC236}">
                <a16:creationId xmlns:a16="http://schemas.microsoft.com/office/drawing/2014/main" id="{144D9D32-A235-384F-8902-91A803A25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9281" y="1459300"/>
            <a:ext cx="4702354" cy="2821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Google Shape;431;p32">
            <a:extLst>
              <a:ext uri="{FF2B5EF4-FFF2-40B4-BE49-F238E27FC236}">
                <a16:creationId xmlns:a16="http://schemas.microsoft.com/office/drawing/2014/main" id="{9E9AC3D8-8790-724A-B753-55A80BE7B286}"/>
              </a:ext>
            </a:extLst>
          </p:cNvPr>
          <p:cNvSpPr txBox="1">
            <a:spLocks/>
          </p:cNvSpPr>
          <p:nvPr/>
        </p:nvSpPr>
        <p:spPr>
          <a:xfrm>
            <a:off x="7430343" y="4461691"/>
            <a:ext cx="1380363"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Font typeface="DM Sans"/>
              <a:buNone/>
            </a:pPr>
            <a:r>
              <a:rPr lang="en-US" dirty="0"/>
              <a:t>Source: </a:t>
            </a:r>
            <a:r>
              <a:rPr lang="en-US" dirty="0">
                <a:hlinkClick r:id="rId5"/>
              </a:rPr>
              <a:t>Snopes</a:t>
            </a:r>
            <a:endParaRPr lang="en-US" dirty="0"/>
          </a:p>
        </p:txBody>
      </p:sp>
    </p:spTree>
    <p:extLst>
      <p:ext uri="{BB962C8B-B14F-4D97-AF65-F5344CB8AC3E}">
        <p14:creationId xmlns:p14="http://schemas.microsoft.com/office/powerpoint/2010/main" val="28601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dissolv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Examples: Fabricated content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172" name="Picture 4" descr="Donald Trump supporters get their news from a strange media universe – and  it&amp;#39;s frequently fact-free | The Independent | The Independent">
            <a:extLst>
              <a:ext uri="{FF2B5EF4-FFF2-40B4-BE49-F238E27FC236}">
                <a16:creationId xmlns:a16="http://schemas.microsoft.com/office/drawing/2014/main" id="{A09BDA84-93DE-2246-890C-2476E454B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28" y="1347464"/>
            <a:ext cx="4253348" cy="3037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Fake Presidential Election News That Went Viral on Facebook">
            <a:extLst>
              <a:ext uri="{FF2B5EF4-FFF2-40B4-BE49-F238E27FC236}">
                <a16:creationId xmlns:a16="http://schemas.microsoft.com/office/drawing/2014/main" id="{03AFC26B-78F1-1F40-942A-6DD66619C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176" y="1347464"/>
            <a:ext cx="4052884" cy="3039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73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493785" cy="381700"/>
          </a:xfrm>
          <a:prstGeom prst="rect">
            <a:avLst/>
          </a:prstGeom>
        </p:spPr>
        <p:txBody>
          <a:bodyPr spcFirstLastPara="1" wrap="square" lIns="91425" tIns="91425" rIns="91425" bIns="91425" anchor="t" anchorCtr="0">
            <a:noAutofit/>
          </a:bodyPr>
          <a:lstStyle/>
          <a:p>
            <a:pPr lvl="0"/>
            <a:r>
              <a:rPr lang="en-US" sz="2400" dirty="0"/>
              <a:t>Examples of disinformation (information warfare)</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 name="Picture 16" descr="A picture containing text, building, outdoor, snow&#10;&#10;Description automatically generated">
            <a:extLst>
              <a:ext uri="{FF2B5EF4-FFF2-40B4-BE49-F238E27FC236}">
                <a16:creationId xmlns:a16="http://schemas.microsoft.com/office/drawing/2014/main" id="{098C541A-3361-8949-B0E0-730B3C5FE0F3}"/>
              </a:ext>
            </a:extLst>
          </p:cNvPr>
          <p:cNvPicPr>
            <a:picLocks noChangeAspect="1"/>
          </p:cNvPicPr>
          <p:nvPr/>
        </p:nvPicPr>
        <p:blipFill>
          <a:blip r:embed="rId3"/>
          <a:stretch>
            <a:fillRect/>
          </a:stretch>
        </p:blipFill>
        <p:spPr>
          <a:xfrm>
            <a:off x="1902871" y="999771"/>
            <a:ext cx="5752340" cy="3831148"/>
          </a:xfrm>
          <a:prstGeom prst="rect">
            <a:avLst/>
          </a:prstGeom>
          <a:ln>
            <a:noFill/>
          </a:ln>
          <a:effectLst>
            <a:outerShdw blurRad="292100" dist="139700" dir="2700000" algn="tl" rotWithShape="0">
              <a:srgbClr val="333333">
                <a:alpha val="65000"/>
              </a:srgbClr>
            </a:outerShdw>
          </a:effectLst>
        </p:spPr>
      </p:pic>
      <p:pic>
        <p:nvPicPr>
          <p:cNvPr id="4" name="Picture 3" descr="Timeline&#10;&#10;Description automatically generated">
            <a:extLst>
              <a:ext uri="{FF2B5EF4-FFF2-40B4-BE49-F238E27FC236}">
                <a16:creationId xmlns:a16="http://schemas.microsoft.com/office/drawing/2014/main" id="{957D301E-C6F7-5842-A749-CE13B2982806}"/>
              </a:ext>
            </a:extLst>
          </p:cNvPr>
          <p:cNvPicPr>
            <a:picLocks noChangeAspect="1"/>
          </p:cNvPicPr>
          <p:nvPr/>
        </p:nvPicPr>
        <p:blipFill>
          <a:blip r:embed="rId4"/>
          <a:stretch>
            <a:fillRect/>
          </a:stretch>
        </p:blipFill>
        <p:spPr>
          <a:xfrm>
            <a:off x="2133181" y="959266"/>
            <a:ext cx="4877637" cy="3871653"/>
          </a:xfrm>
          <a:prstGeom prst="rect">
            <a:avLst/>
          </a:prstGeom>
          <a:ln>
            <a:noFill/>
          </a:ln>
          <a:effectLst>
            <a:outerShdw blurRad="292100" dist="139700" dir="2700000" algn="tl" rotWithShape="0">
              <a:srgbClr val="333333">
                <a:alpha val="65000"/>
              </a:srgbClr>
            </a:outerShdw>
          </a:effectLst>
        </p:spPr>
      </p:pic>
      <p:sp>
        <p:nvSpPr>
          <p:cNvPr id="14" name="Google Shape;431;p32">
            <a:extLst>
              <a:ext uri="{FF2B5EF4-FFF2-40B4-BE49-F238E27FC236}">
                <a16:creationId xmlns:a16="http://schemas.microsoft.com/office/drawing/2014/main" id="{56D204DD-3979-234D-87FC-EC9187A21F11}"/>
              </a:ext>
            </a:extLst>
          </p:cNvPr>
          <p:cNvSpPr txBox="1">
            <a:spLocks/>
          </p:cNvSpPr>
          <p:nvPr/>
        </p:nvSpPr>
        <p:spPr>
          <a:xfrm>
            <a:off x="7010818" y="4830919"/>
            <a:ext cx="2259180"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Font typeface="DM Sans"/>
              <a:buNone/>
            </a:pPr>
            <a:r>
              <a:rPr lang="en-US" dirty="0"/>
              <a:t>Source: </a:t>
            </a:r>
            <a:r>
              <a:rPr lang="en-US" dirty="0">
                <a:hlinkClick r:id="rId5"/>
              </a:rPr>
              <a:t>DiResta</a:t>
            </a:r>
            <a:r>
              <a:rPr lang="zh-TW" altLang="en-US" dirty="0">
                <a:hlinkClick r:id="rId5"/>
              </a:rPr>
              <a:t> </a:t>
            </a:r>
            <a:r>
              <a:rPr lang="en-US" altLang="zh-TW" dirty="0">
                <a:hlinkClick r:id="rId5"/>
              </a:rPr>
              <a:t>et al. (2019)</a:t>
            </a:r>
            <a:endParaRPr lang="en-US" dirty="0"/>
          </a:p>
        </p:txBody>
      </p:sp>
    </p:spTree>
    <p:extLst>
      <p:ext uri="{BB962C8B-B14F-4D97-AF65-F5344CB8AC3E}">
        <p14:creationId xmlns:p14="http://schemas.microsoft.com/office/powerpoint/2010/main" val="269288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493785" cy="381700"/>
          </a:xfrm>
          <a:prstGeom prst="rect">
            <a:avLst/>
          </a:prstGeom>
        </p:spPr>
        <p:txBody>
          <a:bodyPr spcFirstLastPara="1" wrap="square" lIns="91425" tIns="91425" rIns="91425" bIns="91425" anchor="t" anchorCtr="0">
            <a:noAutofit/>
          </a:bodyPr>
          <a:lstStyle/>
          <a:p>
            <a:pPr lvl="0"/>
            <a:r>
              <a:rPr lang="en-US" sz="2400" dirty="0"/>
              <a:t>Examples of disinformation (information warfare)</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 name="Picture 15" descr="Table&#10;&#10;Description automatically generated with medium confidence">
            <a:extLst>
              <a:ext uri="{FF2B5EF4-FFF2-40B4-BE49-F238E27FC236}">
                <a16:creationId xmlns:a16="http://schemas.microsoft.com/office/drawing/2014/main" id="{97CB1726-613D-244E-A858-8649C9505D22}"/>
              </a:ext>
            </a:extLst>
          </p:cNvPr>
          <p:cNvPicPr>
            <a:picLocks noChangeAspect="1"/>
          </p:cNvPicPr>
          <p:nvPr/>
        </p:nvPicPr>
        <p:blipFill>
          <a:blip r:embed="rId3"/>
          <a:stretch>
            <a:fillRect/>
          </a:stretch>
        </p:blipFill>
        <p:spPr>
          <a:xfrm>
            <a:off x="970716" y="1182019"/>
            <a:ext cx="7259047" cy="3487293"/>
          </a:xfrm>
          <a:prstGeom prst="rect">
            <a:avLst/>
          </a:prstGeom>
          <a:ln>
            <a:noFill/>
          </a:ln>
          <a:effectLst>
            <a:outerShdw blurRad="292100" dist="139700" dir="2700000" algn="tl" rotWithShape="0">
              <a:srgbClr val="333333">
                <a:alpha val="65000"/>
              </a:srgbClr>
            </a:outerShdw>
          </a:effectLst>
        </p:spPr>
      </p:pic>
      <p:sp>
        <p:nvSpPr>
          <p:cNvPr id="18" name="Google Shape;431;p32">
            <a:extLst>
              <a:ext uri="{FF2B5EF4-FFF2-40B4-BE49-F238E27FC236}">
                <a16:creationId xmlns:a16="http://schemas.microsoft.com/office/drawing/2014/main" id="{5524057D-FCC2-0744-B891-DE95A0B21B1B}"/>
              </a:ext>
            </a:extLst>
          </p:cNvPr>
          <p:cNvSpPr txBox="1">
            <a:spLocks/>
          </p:cNvSpPr>
          <p:nvPr/>
        </p:nvSpPr>
        <p:spPr>
          <a:xfrm>
            <a:off x="6430946" y="4722874"/>
            <a:ext cx="2259180"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Font typeface="DM Sans"/>
              <a:buNone/>
            </a:pPr>
            <a:r>
              <a:rPr lang="en-US" dirty="0"/>
              <a:t>Source: </a:t>
            </a:r>
            <a:r>
              <a:rPr lang="en-US" dirty="0">
                <a:hlinkClick r:id="rId4"/>
              </a:rPr>
              <a:t>DiResta</a:t>
            </a:r>
            <a:r>
              <a:rPr lang="zh-TW" altLang="en-US" dirty="0">
                <a:hlinkClick r:id="rId4"/>
              </a:rPr>
              <a:t> </a:t>
            </a:r>
            <a:r>
              <a:rPr lang="en-US" altLang="zh-TW" dirty="0">
                <a:hlinkClick r:id="rId4"/>
              </a:rPr>
              <a:t>et al. (2019)</a:t>
            </a:r>
            <a:endParaRPr lang="en-US" dirty="0"/>
          </a:p>
        </p:txBody>
      </p:sp>
    </p:spTree>
    <p:extLst>
      <p:ext uri="{BB962C8B-B14F-4D97-AF65-F5344CB8AC3E}">
        <p14:creationId xmlns:p14="http://schemas.microsoft.com/office/powerpoint/2010/main" val="343559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hlinkClick r:id="rId3"/>
              </a:rPr>
              <a:t>Fact-checking in the social media</a:t>
            </a: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 name="Table 3">
            <a:extLst>
              <a:ext uri="{FF2B5EF4-FFF2-40B4-BE49-F238E27FC236}">
                <a16:creationId xmlns:a16="http://schemas.microsoft.com/office/drawing/2014/main" id="{DC6D990D-0469-334A-938A-552EEE3E257D}"/>
              </a:ext>
            </a:extLst>
          </p:cNvPr>
          <p:cNvGraphicFramePr>
            <a:graphicFrameLocks noGrp="1"/>
          </p:cNvGraphicFramePr>
          <p:nvPr>
            <p:extLst>
              <p:ext uri="{D42A27DB-BD31-4B8C-83A1-F6EECF244321}">
                <p14:modId xmlns:p14="http://schemas.microsoft.com/office/powerpoint/2010/main" val="3382767469"/>
              </p:ext>
            </p:extLst>
          </p:nvPr>
        </p:nvGraphicFramePr>
        <p:xfrm>
          <a:off x="1160194" y="1119376"/>
          <a:ext cx="7348186" cy="3444240"/>
        </p:xfrm>
        <a:graphic>
          <a:graphicData uri="http://schemas.openxmlformats.org/drawingml/2006/table">
            <a:tbl>
              <a:tblPr firstRow="1" bandRow="1">
                <a:tableStyleId>{31497FD4-CC46-4E56-8FCD-425BDC88EA98}</a:tableStyleId>
              </a:tblPr>
              <a:tblGrid>
                <a:gridCol w="2032000">
                  <a:extLst>
                    <a:ext uri="{9D8B030D-6E8A-4147-A177-3AD203B41FA5}">
                      <a16:colId xmlns:a16="http://schemas.microsoft.com/office/drawing/2014/main" val="409412351"/>
                    </a:ext>
                  </a:extLst>
                </a:gridCol>
                <a:gridCol w="5316186">
                  <a:extLst>
                    <a:ext uri="{9D8B030D-6E8A-4147-A177-3AD203B41FA5}">
                      <a16:colId xmlns:a16="http://schemas.microsoft.com/office/drawing/2014/main" val="3837228846"/>
                    </a:ext>
                  </a:extLst>
                </a:gridCol>
              </a:tblGrid>
              <a:tr h="188497">
                <a:tc>
                  <a:txBody>
                    <a:bodyPr/>
                    <a:lstStyle/>
                    <a:p>
                      <a:pPr algn="ctr"/>
                      <a:r>
                        <a:rPr lang="en-US" dirty="0">
                          <a:latin typeface="DM Sans" pitchFamily="2" charset="77"/>
                        </a:rPr>
                        <a:t>Platform</a:t>
                      </a:r>
                    </a:p>
                  </a:txBody>
                  <a:tcPr/>
                </a:tc>
                <a:tc>
                  <a:txBody>
                    <a:bodyPr/>
                    <a:lstStyle/>
                    <a:p>
                      <a:pPr algn="ctr"/>
                      <a:r>
                        <a:rPr lang="en-US" dirty="0">
                          <a:latin typeface="DM Sans" pitchFamily="2" charset="77"/>
                        </a:rPr>
                        <a:t>Policies</a:t>
                      </a:r>
                    </a:p>
                  </a:txBody>
                  <a:tcPr/>
                </a:tc>
                <a:extLst>
                  <a:ext uri="{0D108BD9-81ED-4DB2-BD59-A6C34878D82A}">
                    <a16:rowId xmlns:a16="http://schemas.microsoft.com/office/drawing/2014/main" val="1517326115"/>
                  </a:ext>
                </a:extLst>
              </a:tr>
              <a:tr h="370840">
                <a:tc>
                  <a:txBody>
                    <a:bodyPr/>
                    <a:lstStyle/>
                    <a:p>
                      <a:pPr algn="ctr" fontAlgn="t"/>
                      <a:endParaRPr lang="en-US" b="0" i="0" dirty="0">
                        <a:effectLst/>
                        <a:latin typeface="DM Sans" pitchFamily="2" charset="77"/>
                        <a:hlinkClick r:id="rId4"/>
                      </a:endParaRPr>
                    </a:p>
                    <a:p>
                      <a:pPr algn="ctr" fontAlgn="t"/>
                      <a:r>
                        <a:rPr lang="en-US" b="0" i="0" dirty="0">
                          <a:effectLst/>
                          <a:latin typeface="DM Sans" pitchFamily="2" charset="77"/>
                          <a:hlinkClick r:id="rId4"/>
                        </a:rPr>
                        <a:t>Facebook</a:t>
                      </a:r>
                      <a:endParaRPr lang="en-US" b="0" i="0" dirty="0">
                        <a:effectLst/>
                        <a:latin typeface="DM Sans" pitchFamily="2" charset="77"/>
                      </a:endParaRPr>
                    </a:p>
                  </a:txBody>
                  <a:tcPr/>
                </a:tc>
                <a:tc>
                  <a:txBody>
                    <a:bodyPr/>
                    <a:lstStyle/>
                    <a:p>
                      <a:pPr fontAlgn="t"/>
                      <a:r>
                        <a:rPr lang="en-US" b="0" i="0">
                          <a:effectLst/>
                          <a:latin typeface="DM Sans" pitchFamily="2" charset="77"/>
                        </a:rPr>
                        <a:t>Facebook identifies misinformation after it goes viral and refers it to third party fact-checkers before applying a label. Punishments are threatened for repeat offenders. </a:t>
                      </a:r>
                    </a:p>
                  </a:txBody>
                  <a:tcPr/>
                </a:tc>
                <a:extLst>
                  <a:ext uri="{0D108BD9-81ED-4DB2-BD59-A6C34878D82A}">
                    <a16:rowId xmlns:a16="http://schemas.microsoft.com/office/drawing/2014/main" val="1413670900"/>
                  </a:ext>
                </a:extLst>
              </a:tr>
              <a:tr h="370840">
                <a:tc>
                  <a:txBody>
                    <a:bodyPr/>
                    <a:lstStyle/>
                    <a:p>
                      <a:pPr algn="ctr" fontAlgn="t"/>
                      <a:endParaRPr lang="en-US" b="0" i="0" dirty="0">
                        <a:effectLst/>
                        <a:latin typeface="DM Sans" pitchFamily="2" charset="77"/>
                      </a:endParaRPr>
                    </a:p>
                    <a:p>
                      <a:pPr algn="ctr" fontAlgn="t"/>
                      <a:r>
                        <a:rPr lang="en-US" b="0" i="0" dirty="0">
                          <a:effectLst/>
                          <a:latin typeface="DM Sans" pitchFamily="2" charset="77"/>
                          <a:hlinkClick r:id="rId5"/>
                        </a:rPr>
                        <a:t>Twitter</a:t>
                      </a:r>
                      <a:endParaRPr lang="en-US" b="0" i="0" dirty="0">
                        <a:effectLst/>
                        <a:latin typeface="DM Sans" pitchFamily="2" charset="77"/>
                      </a:endParaRPr>
                    </a:p>
                  </a:txBody>
                  <a:tcPr/>
                </a:tc>
                <a:tc>
                  <a:txBody>
                    <a:bodyPr/>
                    <a:lstStyle/>
                    <a:p>
                      <a:pPr fontAlgn="t"/>
                      <a:r>
                        <a:rPr lang="en-US" b="0" i="0">
                          <a:effectLst/>
                          <a:latin typeface="DM Sans" pitchFamily="2" charset="77"/>
                        </a:rPr>
                        <a:t>No comprehensive misinformation policies exist. Twitter will label or remove manipulated media, or anything intended to misinform or interfere with elections or other civic processes. Exceptions are made for key elected officials.</a:t>
                      </a:r>
                    </a:p>
                  </a:txBody>
                  <a:tcPr/>
                </a:tc>
                <a:extLst>
                  <a:ext uri="{0D108BD9-81ED-4DB2-BD59-A6C34878D82A}">
                    <a16:rowId xmlns:a16="http://schemas.microsoft.com/office/drawing/2014/main" val="1092984333"/>
                  </a:ext>
                </a:extLst>
              </a:tr>
              <a:tr h="370840">
                <a:tc>
                  <a:txBody>
                    <a:bodyPr/>
                    <a:lstStyle/>
                    <a:p>
                      <a:pPr algn="ctr" fontAlgn="t"/>
                      <a:r>
                        <a:rPr lang="en-US" b="0" i="0" dirty="0">
                          <a:effectLst/>
                          <a:latin typeface="DM Sans" pitchFamily="2" charset="77"/>
                          <a:hlinkClick r:id="rId6"/>
                        </a:rPr>
                        <a:t>YouTube</a:t>
                      </a:r>
                      <a:endParaRPr lang="en-US" b="0" i="0" dirty="0">
                        <a:effectLst/>
                        <a:latin typeface="DM Sans" pitchFamily="2" charset="77"/>
                      </a:endParaRPr>
                    </a:p>
                  </a:txBody>
                  <a:tcPr/>
                </a:tc>
                <a:tc>
                  <a:txBody>
                    <a:bodyPr/>
                    <a:lstStyle/>
                    <a:p>
                      <a:pPr fontAlgn="t"/>
                      <a:r>
                        <a:rPr lang="en-US" b="0" i="0">
                          <a:effectLst/>
                          <a:latin typeface="DM Sans" pitchFamily="2" charset="77"/>
                        </a:rPr>
                        <a:t>YouTube provides information from third-party fact-checkers on specific searches. Specific videos are not fact-checked.</a:t>
                      </a:r>
                    </a:p>
                  </a:txBody>
                  <a:tcPr/>
                </a:tc>
                <a:extLst>
                  <a:ext uri="{0D108BD9-81ED-4DB2-BD59-A6C34878D82A}">
                    <a16:rowId xmlns:a16="http://schemas.microsoft.com/office/drawing/2014/main" val="160319432"/>
                  </a:ext>
                </a:extLst>
              </a:tr>
              <a:tr h="370840">
                <a:tc>
                  <a:txBody>
                    <a:bodyPr/>
                    <a:lstStyle/>
                    <a:p>
                      <a:pPr algn="ctr" fontAlgn="t"/>
                      <a:endParaRPr lang="en-US" b="0" i="0" dirty="0">
                        <a:effectLst/>
                        <a:latin typeface="DM Sans" pitchFamily="2" charset="77"/>
                      </a:endParaRPr>
                    </a:p>
                    <a:p>
                      <a:pPr algn="ctr" fontAlgn="t"/>
                      <a:r>
                        <a:rPr lang="en-US" b="0" i="0" dirty="0">
                          <a:effectLst/>
                          <a:latin typeface="DM Sans" pitchFamily="2" charset="77"/>
                          <a:hlinkClick r:id="rId7"/>
                        </a:rPr>
                        <a:t>Pinterest</a:t>
                      </a:r>
                      <a:endParaRPr lang="en-US" b="0" i="0" dirty="0">
                        <a:effectLst/>
                        <a:latin typeface="DM Sans" pitchFamily="2" charset="77"/>
                      </a:endParaRPr>
                    </a:p>
                  </a:txBody>
                  <a:tcPr/>
                </a:tc>
                <a:tc>
                  <a:txBody>
                    <a:bodyPr/>
                    <a:lstStyle/>
                    <a:p>
                      <a:pPr fontAlgn="t"/>
                      <a:r>
                        <a:rPr lang="en-US" b="0" i="0" dirty="0">
                          <a:effectLst/>
                          <a:latin typeface="DM Sans" pitchFamily="2" charset="77"/>
                        </a:rPr>
                        <a:t>Pinterest says they will remove content from conspiracy theories, medical misinformation, election misinformation, and disinformation campaigns. Manipulated media will also be removed. The fact-checking process is not outlined.</a:t>
                      </a:r>
                    </a:p>
                  </a:txBody>
                  <a:tcPr/>
                </a:tc>
                <a:extLst>
                  <a:ext uri="{0D108BD9-81ED-4DB2-BD59-A6C34878D82A}">
                    <a16:rowId xmlns:a16="http://schemas.microsoft.com/office/drawing/2014/main" val="98711275"/>
                  </a:ext>
                </a:extLst>
              </a:tr>
            </a:tbl>
          </a:graphicData>
        </a:graphic>
      </p:graphicFrame>
    </p:spTree>
    <p:extLst>
      <p:ext uri="{BB962C8B-B14F-4D97-AF65-F5344CB8AC3E}">
        <p14:creationId xmlns:p14="http://schemas.microsoft.com/office/powerpoint/2010/main" val="162475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Fact-checking in the social media</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194" name="Picture 2">
            <a:extLst>
              <a:ext uri="{FF2B5EF4-FFF2-40B4-BE49-F238E27FC236}">
                <a16:creationId xmlns:a16="http://schemas.microsoft.com/office/drawing/2014/main" id="{5350BC2B-883E-7F4B-A681-DAC8E8A20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336" y="1047131"/>
            <a:ext cx="1984818" cy="3816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4EEE0E1-DD77-E24E-905D-A80DC16E2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253" y="1093971"/>
            <a:ext cx="3588392" cy="372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Fact-checking in the social media</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 name="Picture 15" descr="Graphical user interface, text, application&#10;&#10;Description automatically generated">
            <a:extLst>
              <a:ext uri="{FF2B5EF4-FFF2-40B4-BE49-F238E27FC236}">
                <a16:creationId xmlns:a16="http://schemas.microsoft.com/office/drawing/2014/main" id="{9D1434D4-A667-8143-B684-9BDDC78230C2}"/>
              </a:ext>
            </a:extLst>
          </p:cNvPr>
          <p:cNvPicPr>
            <a:picLocks noChangeAspect="1"/>
          </p:cNvPicPr>
          <p:nvPr/>
        </p:nvPicPr>
        <p:blipFill>
          <a:blip r:embed="rId3"/>
          <a:stretch>
            <a:fillRect/>
          </a:stretch>
        </p:blipFill>
        <p:spPr>
          <a:xfrm>
            <a:off x="815647" y="1631711"/>
            <a:ext cx="3948616" cy="2241284"/>
          </a:xfrm>
          <a:prstGeom prst="rect">
            <a:avLst/>
          </a:prstGeom>
          <a:ln>
            <a:noFill/>
          </a:ln>
          <a:effectLst>
            <a:outerShdw blurRad="292100" dist="139700" dir="2700000" algn="tl" rotWithShape="0">
              <a:srgbClr val="333333">
                <a:alpha val="65000"/>
              </a:srgbClr>
            </a:outerShdw>
          </a:effectLst>
        </p:spPr>
      </p:pic>
      <p:pic>
        <p:nvPicPr>
          <p:cNvPr id="18" name="Picture 17" descr="Graphical user interface, text, application, chat or text message&#10;&#10;Description automatically generated">
            <a:extLst>
              <a:ext uri="{FF2B5EF4-FFF2-40B4-BE49-F238E27FC236}">
                <a16:creationId xmlns:a16="http://schemas.microsoft.com/office/drawing/2014/main" id="{55FA4E73-98CB-C149-AC2C-A6BC2E46C523}"/>
              </a:ext>
            </a:extLst>
          </p:cNvPr>
          <p:cNvPicPr>
            <a:picLocks noChangeAspect="1"/>
          </p:cNvPicPr>
          <p:nvPr/>
        </p:nvPicPr>
        <p:blipFill>
          <a:blip r:embed="rId4"/>
          <a:stretch>
            <a:fillRect/>
          </a:stretch>
        </p:blipFill>
        <p:spPr>
          <a:xfrm>
            <a:off x="5092863" y="1128457"/>
            <a:ext cx="3174434" cy="3247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199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hlinkClick r:id="rId3"/>
              </a:rPr>
              <a:t>Support for fact-checking?</a:t>
            </a:r>
            <a:r>
              <a:rPr lang="en-US" sz="2400" dirty="0"/>
              <a:t> (Rich et al., 2020)</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266" name="Picture 2">
            <a:extLst>
              <a:ext uri="{FF2B5EF4-FFF2-40B4-BE49-F238E27FC236}">
                <a16:creationId xmlns:a16="http://schemas.microsoft.com/office/drawing/2014/main" id="{A975ABA6-42E0-2A44-9207-DAB74983F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48" y="1153164"/>
            <a:ext cx="7649737" cy="33786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72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54" name="Google Shape;754;p37"/>
          <p:cNvGrpSpPr/>
          <p:nvPr/>
        </p:nvGrpSpPr>
        <p:grpSpPr>
          <a:xfrm flipH="1">
            <a:off x="6035700" y="363750"/>
            <a:ext cx="2676375" cy="1931750"/>
            <a:chOff x="-3651325" y="-2528050"/>
            <a:chExt cx="2676375" cy="1931750"/>
          </a:xfrm>
        </p:grpSpPr>
        <p:sp>
          <p:nvSpPr>
            <p:cNvPr id="755" name="Google Shape;755;p37"/>
            <p:cNvSpPr/>
            <p:nvPr/>
          </p:nvSpPr>
          <p:spPr>
            <a:xfrm>
              <a:off x="-3651325" y="-2449675"/>
              <a:ext cx="2278950" cy="1853375"/>
            </a:xfrm>
            <a:custGeom>
              <a:avLst/>
              <a:gdLst/>
              <a:ahLst/>
              <a:cxnLst/>
              <a:rect l="l" t="t" r="r" b="b"/>
              <a:pathLst>
                <a:path w="91158" h="74135" extrusionOk="0">
                  <a:moveTo>
                    <a:pt x="27313" y="0"/>
                  </a:moveTo>
                  <a:cubicBezTo>
                    <a:pt x="19451" y="0"/>
                    <a:pt x="12651" y="6569"/>
                    <a:pt x="8457" y="13281"/>
                  </a:cubicBezTo>
                  <a:cubicBezTo>
                    <a:pt x="1980" y="23645"/>
                    <a:pt x="20" y="34020"/>
                    <a:pt x="9" y="46198"/>
                  </a:cubicBezTo>
                  <a:cubicBezTo>
                    <a:pt x="0" y="56051"/>
                    <a:pt x="2535" y="74135"/>
                    <a:pt x="33687" y="74135"/>
                  </a:cubicBezTo>
                  <a:lnTo>
                    <a:pt x="70703" y="74135"/>
                  </a:lnTo>
                  <a:cubicBezTo>
                    <a:pt x="91157" y="74135"/>
                    <a:pt x="87972" y="61851"/>
                    <a:pt x="75113" y="57965"/>
                  </a:cubicBezTo>
                  <a:cubicBezTo>
                    <a:pt x="66161" y="55261"/>
                    <a:pt x="60234" y="52199"/>
                    <a:pt x="55341" y="47328"/>
                  </a:cubicBezTo>
                  <a:cubicBezTo>
                    <a:pt x="50142" y="42149"/>
                    <a:pt x="48303" y="37118"/>
                    <a:pt x="46894" y="30075"/>
                  </a:cubicBezTo>
                  <a:cubicBezTo>
                    <a:pt x="44928" y="20258"/>
                    <a:pt x="42797" y="4596"/>
                    <a:pt x="32170" y="849"/>
                  </a:cubicBezTo>
                  <a:cubicBezTo>
                    <a:pt x="30516" y="266"/>
                    <a:pt x="28893" y="0"/>
                    <a:pt x="27313" y="0"/>
                  </a:cubicBezTo>
                  <a:close/>
                </a:path>
              </a:pathLst>
            </a:custGeom>
            <a:solidFill>
              <a:schemeClr val="accent4"/>
            </a:solidFill>
            <a:ln w="120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454175" y="-2336050"/>
              <a:ext cx="1706500" cy="1564000"/>
            </a:xfrm>
            <a:custGeom>
              <a:avLst/>
              <a:gdLst/>
              <a:ahLst/>
              <a:cxnLst/>
              <a:rect l="l" t="t" r="r" b="b"/>
              <a:pathLst>
                <a:path w="68260" h="62560" extrusionOk="0">
                  <a:moveTo>
                    <a:pt x="22972" y="0"/>
                  </a:moveTo>
                  <a:cubicBezTo>
                    <a:pt x="20473" y="0"/>
                    <a:pt x="17995" y="495"/>
                    <a:pt x="15799" y="1700"/>
                  </a:cubicBezTo>
                  <a:cubicBezTo>
                    <a:pt x="11978" y="3798"/>
                    <a:pt x="9011" y="7228"/>
                    <a:pt x="6909" y="11043"/>
                  </a:cubicBezTo>
                  <a:cubicBezTo>
                    <a:pt x="4807" y="14859"/>
                    <a:pt x="3517" y="19065"/>
                    <a:pt x="2471" y="23291"/>
                  </a:cubicBezTo>
                  <a:cubicBezTo>
                    <a:pt x="1018" y="29160"/>
                    <a:pt x="1" y="33313"/>
                    <a:pt x="738" y="39314"/>
                  </a:cubicBezTo>
                  <a:cubicBezTo>
                    <a:pt x="1991" y="49500"/>
                    <a:pt x="8388" y="58490"/>
                    <a:pt x="18344" y="60872"/>
                  </a:cubicBezTo>
                  <a:cubicBezTo>
                    <a:pt x="24066" y="62241"/>
                    <a:pt x="29475" y="62559"/>
                    <a:pt x="35268" y="62559"/>
                  </a:cubicBezTo>
                  <a:cubicBezTo>
                    <a:pt x="39632" y="62559"/>
                    <a:pt x="44214" y="62379"/>
                    <a:pt x="49314" y="62331"/>
                  </a:cubicBezTo>
                  <a:cubicBezTo>
                    <a:pt x="53855" y="62289"/>
                    <a:pt x="68260" y="60536"/>
                    <a:pt x="64471" y="52758"/>
                  </a:cubicBezTo>
                  <a:cubicBezTo>
                    <a:pt x="62636" y="48995"/>
                    <a:pt x="54853" y="50126"/>
                    <a:pt x="46452" y="41322"/>
                  </a:cubicBezTo>
                  <a:cubicBezTo>
                    <a:pt x="41588" y="36224"/>
                    <a:pt x="39565" y="31819"/>
                    <a:pt x="38186" y="25185"/>
                  </a:cubicBezTo>
                  <a:cubicBezTo>
                    <a:pt x="37019" y="19576"/>
                    <a:pt x="32651" y="831"/>
                    <a:pt x="24882" y="93"/>
                  </a:cubicBezTo>
                  <a:cubicBezTo>
                    <a:pt x="24247" y="32"/>
                    <a:pt x="23609" y="0"/>
                    <a:pt x="22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3453025" y="-2245400"/>
              <a:ext cx="1236750" cy="1489125"/>
            </a:xfrm>
            <a:custGeom>
              <a:avLst/>
              <a:gdLst/>
              <a:ahLst/>
              <a:cxnLst/>
              <a:rect l="l" t="t" r="r" b="b"/>
              <a:pathLst>
                <a:path w="49470" h="59565" extrusionOk="0">
                  <a:moveTo>
                    <a:pt x="12734" y="0"/>
                  </a:moveTo>
                  <a:cubicBezTo>
                    <a:pt x="12703" y="0"/>
                    <a:pt x="12672" y="11"/>
                    <a:pt x="12643" y="35"/>
                  </a:cubicBezTo>
                  <a:lnTo>
                    <a:pt x="12643" y="37"/>
                  </a:lnTo>
                  <a:cubicBezTo>
                    <a:pt x="10654" y="1746"/>
                    <a:pt x="8950" y="3773"/>
                    <a:pt x="7493" y="5951"/>
                  </a:cubicBezTo>
                  <a:cubicBezTo>
                    <a:pt x="5894" y="8342"/>
                    <a:pt x="4582" y="10920"/>
                    <a:pt x="3507" y="13586"/>
                  </a:cubicBezTo>
                  <a:cubicBezTo>
                    <a:pt x="2380" y="16392"/>
                    <a:pt x="1514" y="19297"/>
                    <a:pt x="924" y="22263"/>
                  </a:cubicBezTo>
                  <a:cubicBezTo>
                    <a:pt x="333" y="25220"/>
                    <a:pt x="4" y="28240"/>
                    <a:pt x="1" y="31257"/>
                  </a:cubicBezTo>
                  <a:cubicBezTo>
                    <a:pt x="0" y="34182"/>
                    <a:pt x="300" y="37119"/>
                    <a:pt x="994" y="39964"/>
                  </a:cubicBezTo>
                  <a:cubicBezTo>
                    <a:pt x="1650" y="42655"/>
                    <a:pt x="2669" y="45282"/>
                    <a:pt x="4130" y="47641"/>
                  </a:cubicBezTo>
                  <a:cubicBezTo>
                    <a:pt x="5581" y="49988"/>
                    <a:pt x="7462" y="52049"/>
                    <a:pt x="9695" y="53672"/>
                  </a:cubicBezTo>
                  <a:cubicBezTo>
                    <a:pt x="12617" y="55796"/>
                    <a:pt x="16100" y="57073"/>
                    <a:pt x="19582" y="57940"/>
                  </a:cubicBezTo>
                  <a:cubicBezTo>
                    <a:pt x="23927" y="59025"/>
                    <a:pt x="28420" y="59435"/>
                    <a:pt x="32889" y="59542"/>
                  </a:cubicBezTo>
                  <a:cubicBezTo>
                    <a:pt x="33561" y="59558"/>
                    <a:pt x="34233" y="59565"/>
                    <a:pt x="34905" y="59565"/>
                  </a:cubicBezTo>
                  <a:cubicBezTo>
                    <a:pt x="36474" y="59565"/>
                    <a:pt x="38043" y="59525"/>
                    <a:pt x="39612" y="59467"/>
                  </a:cubicBezTo>
                  <a:cubicBezTo>
                    <a:pt x="41805" y="59386"/>
                    <a:pt x="44002" y="59290"/>
                    <a:pt x="46188" y="59101"/>
                  </a:cubicBezTo>
                  <a:cubicBezTo>
                    <a:pt x="47211" y="59011"/>
                    <a:pt x="48242" y="58920"/>
                    <a:pt x="49269" y="58864"/>
                  </a:cubicBezTo>
                  <a:cubicBezTo>
                    <a:pt x="49465" y="58852"/>
                    <a:pt x="49470" y="58551"/>
                    <a:pt x="49280" y="58551"/>
                  </a:cubicBezTo>
                  <a:cubicBezTo>
                    <a:pt x="49276" y="58551"/>
                    <a:pt x="49273" y="58551"/>
                    <a:pt x="49269" y="58551"/>
                  </a:cubicBezTo>
                  <a:cubicBezTo>
                    <a:pt x="47154" y="58670"/>
                    <a:pt x="45030" y="58704"/>
                    <a:pt x="42914" y="58795"/>
                  </a:cubicBezTo>
                  <a:cubicBezTo>
                    <a:pt x="40732" y="58890"/>
                    <a:pt x="38546" y="58960"/>
                    <a:pt x="36361" y="58966"/>
                  </a:cubicBezTo>
                  <a:cubicBezTo>
                    <a:pt x="36205" y="58966"/>
                    <a:pt x="36049" y="58966"/>
                    <a:pt x="35893" y="58966"/>
                  </a:cubicBezTo>
                  <a:cubicBezTo>
                    <a:pt x="31582" y="58966"/>
                    <a:pt x="27258" y="58785"/>
                    <a:pt x="23005" y="58049"/>
                  </a:cubicBezTo>
                  <a:cubicBezTo>
                    <a:pt x="19146" y="57381"/>
                    <a:pt x="15206" y="56304"/>
                    <a:pt x="11793" y="54336"/>
                  </a:cubicBezTo>
                  <a:cubicBezTo>
                    <a:pt x="9426" y="52970"/>
                    <a:pt x="7360" y="51138"/>
                    <a:pt x="5720" y="48952"/>
                  </a:cubicBezTo>
                  <a:cubicBezTo>
                    <a:pt x="4092" y="46779"/>
                    <a:pt x="2886" y="44312"/>
                    <a:pt x="2060" y="41728"/>
                  </a:cubicBezTo>
                  <a:cubicBezTo>
                    <a:pt x="1188" y="39005"/>
                    <a:pt x="724" y="36163"/>
                    <a:pt x="570" y="33311"/>
                  </a:cubicBezTo>
                  <a:cubicBezTo>
                    <a:pt x="412" y="30345"/>
                    <a:pt x="575" y="27360"/>
                    <a:pt x="1015" y="24425"/>
                  </a:cubicBezTo>
                  <a:cubicBezTo>
                    <a:pt x="1459" y="21463"/>
                    <a:pt x="2172" y="18549"/>
                    <a:pt x="3148" y="15717"/>
                  </a:cubicBezTo>
                  <a:cubicBezTo>
                    <a:pt x="4087" y="12988"/>
                    <a:pt x="5272" y="10338"/>
                    <a:pt x="6730" y="7845"/>
                  </a:cubicBezTo>
                  <a:cubicBezTo>
                    <a:pt x="8073" y="5550"/>
                    <a:pt x="9647" y="3375"/>
                    <a:pt x="11515" y="1478"/>
                  </a:cubicBezTo>
                  <a:cubicBezTo>
                    <a:pt x="11941" y="1046"/>
                    <a:pt x="12382" y="630"/>
                    <a:pt x="12837" y="230"/>
                  </a:cubicBezTo>
                  <a:cubicBezTo>
                    <a:pt x="12942" y="138"/>
                    <a:pt x="12845" y="0"/>
                    <a:pt x="12734" y="0"/>
                  </a:cubicBezTo>
                  <a:close/>
                </a:path>
              </a:pathLst>
            </a:custGeom>
            <a:solidFill>
              <a:srgbClr val="ABB3E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747500" y="-1132375"/>
              <a:ext cx="724075" cy="490375"/>
            </a:xfrm>
            <a:custGeom>
              <a:avLst/>
              <a:gdLst/>
              <a:ahLst/>
              <a:cxnLst/>
              <a:rect l="l" t="t" r="r" b="b"/>
              <a:pathLst>
                <a:path w="28963" h="19615" extrusionOk="0">
                  <a:moveTo>
                    <a:pt x="7776" y="0"/>
                  </a:moveTo>
                  <a:lnTo>
                    <a:pt x="0" y="6565"/>
                  </a:lnTo>
                  <a:lnTo>
                    <a:pt x="12622" y="15973"/>
                  </a:lnTo>
                  <a:lnTo>
                    <a:pt x="14993" y="19614"/>
                  </a:lnTo>
                  <a:lnTo>
                    <a:pt x="28547" y="10376"/>
                  </a:lnTo>
                  <a:cubicBezTo>
                    <a:pt x="28877" y="10151"/>
                    <a:pt x="28963" y="9700"/>
                    <a:pt x="28737" y="9369"/>
                  </a:cubicBezTo>
                  <a:cubicBezTo>
                    <a:pt x="28599" y="9168"/>
                    <a:pt x="28373" y="9052"/>
                    <a:pt x="28137" y="9052"/>
                  </a:cubicBezTo>
                  <a:cubicBezTo>
                    <a:pt x="28082" y="9052"/>
                    <a:pt x="28027" y="9058"/>
                    <a:pt x="27972" y="9071"/>
                  </a:cubicBezTo>
                  <a:lnTo>
                    <a:pt x="20287" y="10328"/>
                  </a:lnTo>
                  <a:lnTo>
                    <a:pt x="777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1431975" y="-911850"/>
              <a:ext cx="457025" cy="312950"/>
            </a:xfrm>
            <a:custGeom>
              <a:avLst/>
              <a:gdLst/>
              <a:ahLst/>
              <a:cxnLst/>
              <a:rect l="l" t="t" r="r" b="b"/>
              <a:pathLst>
                <a:path w="18281" h="12518" extrusionOk="0">
                  <a:moveTo>
                    <a:pt x="15762" y="1"/>
                  </a:moveTo>
                  <a:cubicBezTo>
                    <a:pt x="15730" y="1"/>
                    <a:pt x="15700" y="3"/>
                    <a:pt x="15671" y="9"/>
                  </a:cubicBezTo>
                  <a:lnTo>
                    <a:pt x="7646" y="1523"/>
                  </a:lnTo>
                  <a:cubicBezTo>
                    <a:pt x="5154" y="5224"/>
                    <a:pt x="1" y="7154"/>
                    <a:pt x="1" y="7154"/>
                  </a:cubicBezTo>
                  <a:lnTo>
                    <a:pt x="2366" y="12370"/>
                  </a:lnTo>
                  <a:cubicBezTo>
                    <a:pt x="2431" y="12466"/>
                    <a:pt x="2537" y="12517"/>
                    <a:pt x="2645" y="12517"/>
                  </a:cubicBezTo>
                  <a:cubicBezTo>
                    <a:pt x="2711" y="12517"/>
                    <a:pt x="2777" y="12498"/>
                    <a:pt x="2836" y="12459"/>
                  </a:cubicBezTo>
                  <a:lnTo>
                    <a:pt x="17977" y="2250"/>
                  </a:lnTo>
                  <a:cubicBezTo>
                    <a:pt x="18281" y="2042"/>
                    <a:pt x="17033" y="615"/>
                    <a:pt x="17021" y="605"/>
                  </a:cubicBezTo>
                  <a:cubicBezTo>
                    <a:pt x="16625" y="293"/>
                    <a:pt x="16102" y="1"/>
                    <a:pt x="15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1203750" y="-889800"/>
              <a:ext cx="3950" cy="51600"/>
            </a:xfrm>
            <a:custGeom>
              <a:avLst/>
              <a:gdLst/>
              <a:ahLst/>
              <a:cxnLst/>
              <a:rect l="l" t="t" r="r" b="b"/>
              <a:pathLst>
                <a:path w="158" h="2064" fill="none" extrusionOk="0">
                  <a:moveTo>
                    <a:pt x="43" y="1"/>
                  </a:moveTo>
                  <a:cubicBezTo>
                    <a:pt x="1" y="690"/>
                    <a:pt x="39" y="1383"/>
                    <a:pt x="158" y="2064"/>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1175825" y="-891275"/>
              <a:ext cx="3700" cy="43475"/>
            </a:xfrm>
            <a:custGeom>
              <a:avLst/>
              <a:gdLst/>
              <a:ahLst/>
              <a:cxnLst/>
              <a:rect l="l" t="t" r="r" b="b"/>
              <a:pathLst>
                <a:path w="148" h="1739" fill="none" extrusionOk="0">
                  <a:moveTo>
                    <a:pt x="24" y="0"/>
                  </a:moveTo>
                  <a:cubicBezTo>
                    <a:pt x="1" y="744"/>
                    <a:pt x="50" y="1129"/>
                    <a:pt x="148" y="173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1153475" y="-893900"/>
              <a:ext cx="3025" cy="40150"/>
            </a:xfrm>
            <a:custGeom>
              <a:avLst/>
              <a:gdLst/>
              <a:ahLst/>
              <a:cxnLst/>
              <a:rect l="l" t="t" r="r" b="b"/>
              <a:pathLst>
                <a:path w="121" h="1606" fill="none" extrusionOk="0">
                  <a:moveTo>
                    <a:pt x="22" y="1"/>
                  </a:moveTo>
                  <a:cubicBezTo>
                    <a:pt x="0" y="495"/>
                    <a:pt x="65" y="1113"/>
                    <a:pt x="121" y="160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1383175" y="-885725"/>
              <a:ext cx="386450" cy="263475"/>
            </a:xfrm>
            <a:custGeom>
              <a:avLst/>
              <a:gdLst/>
              <a:ahLst/>
              <a:cxnLst/>
              <a:rect l="l" t="t" r="r" b="b"/>
              <a:pathLst>
                <a:path w="15458" h="10539" fill="none" extrusionOk="0">
                  <a:moveTo>
                    <a:pt x="1" y="10538"/>
                  </a:moveTo>
                  <a:lnTo>
                    <a:pt x="15457"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1411025" y="-746375"/>
              <a:ext cx="137225" cy="59600"/>
            </a:xfrm>
            <a:custGeom>
              <a:avLst/>
              <a:gdLst/>
              <a:ahLst/>
              <a:cxnLst/>
              <a:rect l="l" t="t" r="r" b="b"/>
              <a:pathLst>
                <a:path w="5489" h="2384" fill="none" extrusionOk="0">
                  <a:moveTo>
                    <a:pt x="0" y="2384"/>
                  </a:moveTo>
                  <a:cubicBezTo>
                    <a:pt x="0" y="2384"/>
                    <a:pt x="3695" y="1"/>
                    <a:pt x="5489" y="198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1082400" y="-903900"/>
              <a:ext cx="6150" cy="72475"/>
            </a:xfrm>
            <a:custGeom>
              <a:avLst/>
              <a:gdLst/>
              <a:ahLst/>
              <a:cxnLst/>
              <a:rect l="l" t="t" r="r" b="b"/>
              <a:pathLst>
                <a:path w="246" h="2899" fill="none" extrusionOk="0">
                  <a:moveTo>
                    <a:pt x="41" y="1"/>
                  </a:moveTo>
                  <a:cubicBezTo>
                    <a:pt x="41" y="1"/>
                    <a:pt x="1" y="2105"/>
                    <a:pt x="245" y="2898"/>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2203725" y="-1104425"/>
              <a:ext cx="561375" cy="464525"/>
            </a:xfrm>
            <a:custGeom>
              <a:avLst/>
              <a:gdLst/>
              <a:ahLst/>
              <a:cxnLst/>
              <a:rect l="l" t="t" r="r" b="b"/>
              <a:pathLst>
                <a:path w="22455" h="18581" extrusionOk="0">
                  <a:moveTo>
                    <a:pt x="10118" y="1"/>
                  </a:moveTo>
                  <a:lnTo>
                    <a:pt x="1" y="1096"/>
                  </a:lnTo>
                  <a:lnTo>
                    <a:pt x="5398" y="14236"/>
                  </a:lnTo>
                  <a:lnTo>
                    <a:pt x="5329" y="18581"/>
                  </a:lnTo>
                  <a:lnTo>
                    <a:pt x="21731" y="18496"/>
                  </a:lnTo>
                  <a:cubicBezTo>
                    <a:pt x="22131" y="18495"/>
                    <a:pt x="22454" y="18167"/>
                    <a:pt x="22451" y="17767"/>
                  </a:cubicBezTo>
                  <a:cubicBezTo>
                    <a:pt x="22450" y="17468"/>
                    <a:pt x="22264" y="17200"/>
                    <a:pt x="21984" y="17094"/>
                  </a:cubicBezTo>
                  <a:lnTo>
                    <a:pt x="14911" y="13840"/>
                  </a:lnTo>
                  <a:lnTo>
                    <a:pt x="10118"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2092650" y="-758400"/>
              <a:ext cx="474225" cy="159475"/>
            </a:xfrm>
            <a:custGeom>
              <a:avLst/>
              <a:gdLst/>
              <a:ahLst/>
              <a:cxnLst/>
              <a:rect l="l" t="t" r="r" b="b"/>
              <a:pathLst>
                <a:path w="18969" h="6379" extrusionOk="0">
                  <a:moveTo>
                    <a:pt x="10440" y="0"/>
                  </a:moveTo>
                  <a:cubicBezTo>
                    <a:pt x="8806" y="663"/>
                    <a:pt x="6981" y="863"/>
                    <a:pt x="5372" y="863"/>
                  </a:cubicBezTo>
                  <a:cubicBezTo>
                    <a:pt x="2911" y="863"/>
                    <a:pt x="955" y="395"/>
                    <a:pt x="955" y="395"/>
                  </a:cubicBezTo>
                  <a:lnTo>
                    <a:pt x="0" y="6041"/>
                  </a:lnTo>
                  <a:cubicBezTo>
                    <a:pt x="0" y="6229"/>
                    <a:pt x="153" y="6379"/>
                    <a:pt x="341" y="6379"/>
                  </a:cubicBezTo>
                  <a:lnTo>
                    <a:pt x="18600" y="6379"/>
                  </a:lnTo>
                  <a:cubicBezTo>
                    <a:pt x="18968" y="6377"/>
                    <a:pt x="18731" y="4495"/>
                    <a:pt x="18727" y="4479"/>
                  </a:cubicBezTo>
                  <a:cubicBezTo>
                    <a:pt x="18558" y="3954"/>
                    <a:pt x="18251" y="3364"/>
                    <a:pt x="17940" y="3230"/>
                  </a:cubicBezTo>
                  <a:lnTo>
                    <a:pt x="10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1817475" y="-750325"/>
              <a:ext cx="26450" cy="44375"/>
            </a:xfrm>
            <a:custGeom>
              <a:avLst/>
              <a:gdLst/>
              <a:ahLst/>
              <a:cxnLst/>
              <a:rect l="l" t="t" r="r" b="b"/>
              <a:pathLst>
                <a:path w="1058" h="1775" fill="none" extrusionOk="0">
                  <a:moveTo>
                    <a:pt x="1058" y="0"/>
                  </a:moveTo>
                  <a:cubicBezTo>
                    <a:pt x="636" y="549"/>
                    <a:pt x="281" y="1145"/>
                    <a:pt x="0" y="177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1789175" y="-736225"/>
              <a:ext cx="21725" cy="37750"/>
            </a:xfrm>
            <a:custGeom>
              <a:avLst/>
              <a:gdLst/>
              <a:ahLst/>
              <a:cxnLst/>
              <a:rect l="l" t="t" r="r" b="b"/>
              <a:pathLst>
                <a:path w="869" h="1510" fill="none" extrusionOk="0">
                  <a:moveTo>
                    <a:pt x="868" y="1"/>
                  </a:moveTo>
                  <a:cubicBezTo>
                    <a:pt x="434" y="603"/>
                    <a:pt x="259" y="952"/>
                    <a:pt x="0" y="150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1767875" y="-725925"/>
              <a:ext cx="20400" cy="34675"/>
            </a:xfrm>
            <a:custGeom>
              <a:avLst/>
              <a:gdLst/>
              <a:ahLst/>
              <a:cxnLst/>
              <a:rect l="l" t="t" r="r" b="b"/>
              <a:pathLst>
                <a:path w="816" h="1387" fill="none" extrusionOk="0">
                  <a:moveTo>
                    <a:pt x="815" y="0"/>
                  </a:moveTo>
                  <a:cubicBezTo>
                    <a:pt x="520" y="398"/>
                    <a:pt x="229" y="947"/>
                    <a:pt x="0" y="138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2090250" y="-631825"/>
              <a:ext cx="467725" cy="2425"/>
            </a:xfrm>
            <a:custGeom>
              <a:avLst/>
              <a:gdLst/>
              <a:ahLst/>
              <a:cxnLst/>
              <a:rect l="l" t="t" r="r" b="b"/>
              <a:pathLst>
                <a:path w="18709" h="97" fill="none" extrusionOk="0">
                  <a:moveTo>
                    <a:pt x="0" y="97"/>
                  </a:moveTo>
                  <a:lnTo>
                    <a:pt x="18708"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2077275" y="-698475"/>
              <a:ext cx="119350" cy="68425"/>
            </a:xfrm>
            <a:custGeom>
              <a:avLst/>
              <a:gdLst/>
              <a:ahLst/>
              <a:cxnLst/>
              <a:rect l="l" t="t" r="r" b="b"/>
              <a:pathLst>
                <a:path w="4774" h="2737" fill="none" extrusionOk="0">
                  <a:moveTo>
                    <a:pt x="1" y="1"/>
                  </a:moveTo>
                  <a:cubicBezTo>
                    <a:pt x="1" y="1"/>
                    <a:pt x="4395" y="89"/>
                    <a:pt x="4773" y="273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1718850" y="-694225"/>
              <a:ext cx="36300" cy="62950"/>
            </a:xfrm>
            <a:custGeom>
              <a:avLst/>
              <a:gdLst/>
              <a:ahLst/>
              <a:cxnLst/>
              <a:rect l="l" t="t" r="r" b="b"/>
              <a:pathLst>
                <a:path w="1452" h="2518" fill="none" extrusionOk="0">
                  <a:moveTo>
                    <a:pt x="1452" y="1"/>
                  </a:moveTo>
                  <a:cubicBezTo>
                    <a:pt x="1452" y="1"/>
                    <a:pt x="240" y="1723"/>
                    <a:pt x="0" y="251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2959275" y="-2455050"/>
              <a:ext cx="259925" cy="242950"/>
            </a:xfrm>
            <a:custGeom>
              <a:avLst/>
              <a:gdLst/>
              <a:ahLst/>
              <a:cxnLst/>
              <a:rect l="l" t="t" r="r" b="b"/>
              <a:pathLst>
                <a:path w="10397" h="9718" extrusionOk="0">
                  <a:moveTo>
                    <a:pt x="6804" y="0"/>
                  </a:moveTo>
                  <a:cubicBezTo>
                    <a:pt x="6463" y="0"/>
                    <a:pt x="1674" y="63"/>
                    <a:pt x="358" y="3548"/>
                  </a:cubicBezTo>
                  <a:cubicBezTo>
                    <a:pt x="1" y="4494"/>
                    <a:pt x="2462" y="8892"/>
                    <a:pt x="3585" y="9442"/>
                  </a:cubicBezTo>
                  <a:cubicBezTo>
                    <a:pt x="3974" y="9633"/>
                    <a:pt x="4460" y="9718"/>
                    <a:pt x="4980" y="9718"/>
                  </a:cubicBezTo>
                  <a:cubicBezTo>
                    <a:pt x="6486" y="9718"/>
                    <a:pt x="8282" y="9006"/>
                    <a:pt x="8871" y="8068"/>
                  </a:cubicBezTo>
                  <a:cubicBezTo>
                    <a:pt x="10397" y="5639"/>
                    <a:pt x="6823" y="0"/>
                    <a:pt x="6823" y="0"/>
                  </a:cubicBezTo>
                  <a:cubicBezTo>
                    <a:pt x="6823" y="0"/>
                    <a:pt x="6816" y="0"/>
                    <a:pt x="6804"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965825" y="-2257150"/>
              <a:ext cx="195325" cy="191750"/>
            </a:xfrm>
            <a:custGeom>
              <a:avLst/>
              <a:gdLst/>
              <a:ahLst/>
              <a:cxnLst/>
              <a:rect l="l" t="t" r="r" b="b"/>
              <a:pathLst>
                <a:path w="7813" h="7670" extrusionOk="0">
                  <a:moveTo>
                    <a:pt x="340" y="0"/>
                  </a:moveTo>
                  <a:lnTo>
                    <a:pt x="1" y="4369"/>
                  </a:lnTo>
                  <a:cubicBezTo>
                    <a:pt x="1" y="4369"/>
                    <a:pt x="1323" y="7670"/>
                    <a:pt x="3792" y="7670"/>
                  </a:cubicBezTo>
                  <a:cubicBezTo>
                    <a:pt x="4905" y="7670"/>
                    <a:pt x="6250" y="7000"/>
                    <a:pt x="7812" y="5057"/>
                  </a:cubicBezTo>
                  <a:lnTo>
                    <a:pt x="7590" y="236"/>
                  </a:lnTo>
                  <a:lnTo>
                    <a:pt x="34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3030100" y="-2528050"/>
              <a:ext cx="297150" cy="307500"/>
            </a:xfrm>
            <a:custGeom>
              <a:avLst/>
              <a:gdLst/>
              <a:ahLst/>
              <a:cxnLst/>
              <a:rect l="l" t="t" r="r" b="b"/>
              <a:pathLst>
                <a:path w="11886" h="12300" extrusionOk="0">
                  <a:moveTo>
                    <a:pt x="10735" y="1"/>
                  </a:moveTo>
                  <a:cubicBezTo>
                    <a:pt x="9482" y="1"/>
                    <a:pt x="7463" y="1100"/>
                    <a:pt x="6013" y="1332"/>
                  </a:cubicBezTo>
                  <a:cubicBezTo>
                    <a:pt x="4671" y="1546"/>
                    <a:pt x="2438" y="1488"/>
                    <a:pt x="1773" y="2801"/>
                  </a:cubicBezTo>
                  <a:cubicBezTo>
                    <a:pt x="1221" y="3892"/>
                    <a:pt x="1238" y="4016"/>
                    <a:pt x="1272" y="4019"/>
                  </a:cubicBezTo>
                  <a:lnTo>
                    <a:pt x="1272" y="4019"/>
                  </a:lnTo>
                  <a:cubicBezTo>
                    <a:pt x="1109" y="4086"/>
                    <a:pt x="1" y="4597"/>
                    <a:pt x="210" y="6083"/>
                  </a:cubicBezTo>
                  <a:cubicBezTo>
                    <a:pt x="425" y="7617"/>
                    <a:pt x="857" y="8272"/>
                    <a:pt x="1375" y="9529"/>
                  </a:cubicBezTo>
                  <a:cubicBezTo>
                    <a:pt x="1938" y="10895"/>
                    <a:pt x="2405" y="11808"/>
                    <a:pt x="3104" y="12130"/>
                  </a:cubicBezTo>
                  <a:cubicBezTo>
                    <a:pt x="3359" y="12247"/>
                    <a:pt x="3625" y="12299"/>
                    <a:pt x="3865" y="12299"/>
                  </a:cubicBezTo>
                  <a:cubicBezTo>
                    <a:pt x="4285" y="12299"/>
                    <a:pt x="4623" y="12139"/>
                    <a:pt x="4672" y="11888"/>
                  </a:cubicBezTo>
                  <a:cubicBezTo>
                    <a:pt x="4818" y="11136"/>
                    <a:pt x="2867" y="9571"/>
                    <a:pt x="3763" y="8964"/>
                  </a:cubicBezTo>
                  <a:lnTo>
                    <a:pt x="4466" y="8461"/>
                  </a:lnTo>
                  <a:cubicBezTo>
                    <a:pt x="4429" y="8311"/>
                    <a:pt x="4408" y="8134"/>
                    <a:pt x="4306" y="7933"/>
                  </a:cubicBezTo>
                  <a:cubicBezTo>
                    <a:pt x="3645" y="6649"/>
                    <a:pt x="4810" y="6762"/>
                    <a:pt x="4931" y="6135"/>
                  </a:cubicBezTo>
                  <a:cubicBezTo>
                    <a:pt x="5148" y="5006"/>
                    <a:pt x="5560" y="4634"/>
                    <a:pt x="7328" y="4355"/>
                  </a:cubicBezTo>
                  <a:cubicBezTo>
                    <a:pt x="8277" y="4205"/>
                    <a:pt x="9625" y="4464"/>
                    <a:pt x="10447" y="4006"/>
                  </a:cubicBezTo>
                  <a:cubicBezTo>
                    <a:pt x="11884" y="3206"/>
                    <a:pt x="11886" y="481"/>
                    <a:pt x="11430" y="177"/>
                  </a:cubicBezTo>
                  <a:cubicBezTo>
                    <a:pt x="11244" y="53"/>
                    <a:pt x="11008" y="1"/>
                    <a:pt x="10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2973700" y="-2316000"/>
              <a:ext cx="71175" cy="71000"/>
            </a:xfrm>
            <a:custGeom>
              <a:avLst/>
              <a:gdLst/>
              <a:ahLst/>
              <a:cxnLst/>
              <a:rect l="l" t="t" r="r" b="b"/>
              <a:pathLst>
                <a:path w="2847" h="2840" extrusionOk="0">
                  <a:moveTo>
                    <a:pt x="983" y="0"/>
                  </a:moveTo>
                  <a:cubicBezTo>
                    <a:pt x="696" y="0"/>
                    <a:pt x="482" y="185"/>
                    <a:pt x="346" y="456"/>
                  </a:cubicBezTo>
                  <a:cubicBezTo>
                    <a:pt x="0" y="1153"/>
                    <a:pt x="973" y="2424"/>
                    <a:pt x="1385" y="2616"/>
                  </a:cubicBezTo>
                  <a:cubicBezTo>
                    <a:pt x="1703" y="2765"/>
                    <a:pt x="1992" y="2840"/>
                    <a:pt x="2227" y="2840"/>
                  </a:cubicBezTo>
                  <a:cubicBezTo>
                    <a:pt x="2607" y="2840"/>
                    <a:pt x="2846" y="2644"/>
                    <a:pt x="2842" y="2245"/>
                  </a:cubicBezTo>
                  <a:lnTo>
                    <a:pt x="1960" y="552"/>
                  </a:lnTo>
                  <a:cubicBezTo>
                    <a:pt x="1576" y="159"/>
                    <a:pt x="1249" y="0"/>
                    <a:pt x="98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876725" y="-2223925"/>
              <a:ext cx="102175" cy="19625"/>
            </a:xfrm>
            <a:custGeom>
              <a:avLst/>
              <a:gdLst/>
              <a:ahLst/>
              <a:cxnLst/>
              <a:rect l="l" t="t" r="r" b="b"/>
              <a:pathLst>
                <a:path w="4087" h="785" fill="none" extrusionOk="0">
                  <a:moveTo>
                    <a:pt x="4087" y="186"/>
                  </a:moveTo>
                  <a:cubicBezTo>
                    <a:pt x="1391" y="785"/>
                    <a:pt x="1" y="1"/>
                    <a:pt x="1" y="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2797325" y="-2370425"/>
              <a:ext cx="32300" cy="63325"/>
            </a:xfrm>
            <a:custGeom>
              <a:avLst/>
              <a:gdLst/>
              <a:ahLst/>
              <a:cxnLst/>
              <a:rect l="l" t="t" r="r" b="b"/>
              <a:pathLst>
                <a:path w="1292" h="2533" fill="none" extrusionOk="0">
                  <a:moveTo>
                    <a:pt x="0" y="0"/>
                  </a:moveTo>
                  <a:cubicBezTo>
                    <a:pt x="0" y="0"/>
                    <a:pt x="1292" y="1395"/>
                    <a:pt x="1270" y="1849"/>
                  </a:cubicBezTo>
                  <a:cubicBezTo>
                    <a:pt x="1248" y="2303"/>
                    <a:pt x="217" y="2533"/>
                    <a:pt x="217" y="2533"/>
                  </a:cubicBezTo>
                </a:path>
              </a:pathLst>
            </a:custGeom>
            <a:noFill/>
            <a:ln w="9050" cap="flat" cmpd="sng">
              <a:solidFill>
                <a:srgbClr val="6D221D"/>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2822250" y="-2302675"/>
              <a:ext cx="83550" cy="45325"/>
            </a:xfrm>
            <a:custGeom>
              <a:avLst/>
              <a:gdLst/>
              <a:ahLst/>
              <a:cxnLst/>
              <a:rect l="l" t="t" r="r" b="b"/>
              <a:pathLst>
                <a:path w="3342" h="1813" extrusionOk="0">
                  <a:moveTo>
                    <a:pt x="2770" y="0"/>
                  </a:moveTo>
                  <a:lnTo>
                    <a:pt x="1" y="883"/>
                  </a:lnTo>
                  <a:cubicBezTo>
                    <a:pt x="1" y="883"/>
                    <a:pt x="538" y="1813"/>
                    <a:pt x="1558" y="1813"/>
                  </a:cubicBezTo>
                  <a:cubicBezTo>
                    <a:pt x="1777" y="1813"/>
                    <a:pt x="2018" y="1770"/>
                    <a:pt x="2281" y="1666"/>
                  </a:cubicBezTo>
                  <a:cubicBezTo>
                    <a:pt x="3342" y="1245"/>
                    <a:pt x="2770" y="0"/>
                    <a:pt x="2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2779050" y="-2389925"/>
              <a:ext cx="13950" cy="17650"/>
            </a:xfrm>
            <a:custGeom>
              <a:avLst/>
              <a:gdLst/>
              <a:ahLst/>
              <a:cxnLst/>
              <a:rect l="l" t="t" r="r" b="b"/>
              <a:pathLst>
                <a:path w="558" h="706" extrusionOk="0">
                  <a:moveTo>
                    <a:pt x="186" y="1"/>
                  </a:moveTo>
                  <a:cubicBezTo>
                    <a:pt x="164" y="1"/>
                    <a:pt x="143" y="5"/>
                    <a:pt x="121" y="14"/>
                  </a:cubicBezTo>
                  <a:cubicBezTo>
                    <a:pt x="49" y="44"/>
                    <a:pt x="1" y="130"/>
                    <a:pt x="25" y="209"/>
                  </a:cubicBezTo>
                  <a:cubicBezTo>
                    <a:pt x="69" y="347"/>
                    <a:pt x="123" y="482"/>
                    <a:pt x="187" y="612"/>
                  </a:cubicBezTo>
                  <a:cubicBezTo>
                    <a:pt x="218" y="671"/>
                    <a:pt x="288" y="706"/>
                    <a:pt x="355" y="706"/>
                  </a:cubicBezTo>
                  <a:cubicBezTo>
                    <a:pt x="388" y="706"/>
                    <a:pt x="420" y="698"/>
                    <a:pt x="447" y="680"/>
                  </a:cubicBezTo>
                  <a:cubicBezTo>
                    <a:pt x="543" y="619"/>
                    <a:pt x="558" y="518"/>
                    <a:pt x="516" y="420"/>
                  </a:cubicBezTo>
                  <a:cubicBezTo>
                    <a:pt x="463" y="302"/>
                    <a:pt x="401" y="188"/>
                    <a:pt x="329" y="81"/>
                  </a:cubicBezTo>
                  <a:cubicBezTo>
                    <a:pt x="298" y="30"/>
                    <a:pt x="243" y="1"/>
                    <a:pt x="186"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2796200" y="-2417050"/>
              <a:ext cx="26100" cy="16525"/>
            </a:xfrm>
            <a:custGeom>
              <a:avLst/>
              <a:gdLst/>
              <a:ahLst/>
              <a:cxnLst/>
              <a:rect l="l" t="t" r="r" b="b"/>
              <a:pathLst>
                <a:path w="1044" h="661" fill="none" extrusionOk="0">
                  <a:moveTo>
                    <a:pt x="0" y="661"/>
                  </a:moveTo>
                  <a:cubicBezTo>
                    <a:pt x="0" y="661"/>
                    <a:pt x="335" y="1"/>
                    <a:pt x="1043" y="351"/>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2856700" y="-2357200"/>
              <a:ext cx="13825" cy="17850"/>
            </a:xfrm>
            <a:custGeom>
              <a:avLst/>
              <a:gdLst/>
              <a:ahLst/>
              <a:cxnLst/>
              <a:rect l="l" t="t" r="r" b="b"/>
              <a:pathLst>
                <a:path w="553" h="714" extrusionOk="0">
                  <a:moveTo>
                    <a:pt x="195" y="1"/>
                  </a:moveTo>
                  <a:cubicBezTo>
                    <a:pt x="97" y="1"/>
                    <a:pt x="0" y="88"/>
                    <a:pt x="32" y="209"/>
                  </a:cubicBezTo>
                  <a:lnTo>
                    <a:pt x="32" y="210"/>
                  </a:lnTo>
                  <a:cubicBezTo>
                    <a:pt x="67" y="350"/>
                    <a:pt x="115" y="488"/>
                    <a:pt x="173" y="622"/>
                  </a:cubicBezTo>
                  <a:cubicBezTo>
                    <a:pt x="200" y="683"/>
                    <a:pt x="269" y="713"/>
                    <a:pt x="335" y="713"/>
                  </a:cubicBezTo>
                  <a:cubicBezTo>
                    <a:pt x="362" y="713"/>
                    <a:pt x="387" y="709"/>
                    <a:pt x="410" y="699"/>
                  </a:cubicBezTo>
                  <a:cubicBezTo>
                    <a:pt x="488" y="666"/>
                    <a:pt x="552" y="565"/>
                    <a:pt x="520" y="475"/>
                  </a:cubicBezTo>
                  <a:cubicBezTo>
                    <a:pt x="469" y="340"/>
                    <a:pt x="407" y="207"/>
                    <a:pt x="334" y="82"/>
                  </a:cubicBezTo>
                  <a:cubicBezTo>
                    <a:pt x="300" y="25"/>
                    <a:pt x="247" y="1"/>
                    <a:pt x="195"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2882225" y="-2386000"/>
              <a:ext cx="32900" cy="23625"/>
            </a:xfrm>
            <a:custGeom>
              <a:avLst/>
              <a:gdLst/>
              <a:ahLst/>
              <a:cxnLst/>
              <a:rect l="l" t="t" r="r" b="b"/>
              <a:pathLst>
                <a:path w="1316" h="945" fill="none" extrusionOk="0">
                  <a:moveTo>
                    <a:pt x="1316" y="120"/>
                  </a:moveTo>
                  <a:cubicBezTo>
                    <a:pt x="1316" y="120"/>
                    <a:pt x="581" y="1"/>
                    <a:pt x="1" y="945"/>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2679375" y="-1913500"/>
              <a:ext cx="823775" cy="481425"/>
            </a:xfrm>
            <a:custGeom>
              <a:avLst/>
              <a:gdLst/>
              <a:ahLst/>
              <a:cxnLst/>
              <a:rect l="l" t="t" r="r" b="b"/>
              <a:pathLst>
                <a:path w="32951" h="19257" extrusionOk="0">
                  <a:moveTo>
                    <a:pt x="28165" y="0"/>
                  </a:moveTo>
                  <a:cubicBezTo>
                    <a:pt x="28165" y="0"/>
                    <a:pt x="16573" y="8567"/>
                    <a:pt x="14868" y="8567"/>
                  </a:cubicBezTo>
                  <a:cubicBezTo>
                    <a:pt x="14850" y="8567"/>
                    <a:pt x="14832" y="8566"/>
                    <a:pt x="14816" y="8564"/>
                  </a:cubicBezTo>
                  <a:cubicBezTo>
                    <a:pt x="13571" y="8405"/>
                    <a:pt x="9290" y="143"/>
                    <a:pt x="9290" y="143"/>
                  </a:cubicBezTo>
                  <a:lnTo>
                    <a:pt x="1" y="5793"/>
                  </a:lnTo>
                  <a:cubicBezTo>
                    <a:pt x="1" y="5793"/>
                    <a:pt x="6936" y="19256"/>
                    <a:pt x="14398" y="19256"/>
                  </a:cubicBezTo>
                  <a:cubicBezTo>
                    <a:pt x="21861" y="19256"/>
                    <a:pt x="32950" y="5796"/>
                    <a:pt x="32950" y="5796"/>
                  </a:cubicBezTo>
                  <a:lnTo>
                    <a:pt x="2816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3187025" y="-2147950"/>
              <a:ext cx="709100" cy="956500"/>
            </a:xfrm>
            <a:custGeom>
              <a:avLst/>
              <a:gdLst/>
              <a:ahLst/>
              <a:cxnLst/>
              <a:rect l="l" t="t" r="r" b="b"/>
              <a:pathLst>
                <a:path w="28364" h="38260" extrusionOk="0">
                  <a:moveTo>
                    <a:pt x="8849" y="1"/>
                  </a:moveTo>
                  <a:cubicBezTo>
                    <a:pt x="8849" y="1"/>
                    <a:pt x="1784" y="7809"/>
                    <a:pt x="1020" y="16542"/>
                  </a:cubicBezTo>
                  <a:cubicBezTo>
                    <a:pt x="0" y="28214"/>
                    <a:pt x="674" y="38260"/>
                    <a:pt x="674" y="38260"/>
                  </a:cubicBezTo>
                  <a:lnTo>
                    <a:pt x="28364" y="36399"/>
                  </a:lnTo>
                  <a:cubicBezTo>
                    <a:pt x="28364" y="36399"/>
                    <a:pt x="26698" y="21124"/>
                    <a:pt x="25373" y="12184"/>
                  </a:cubicBezTo>
                  <a:cubicBezTo>
                    <a:pt x="23951" y="2587"/>
                    <a:pt x="16660" y="689"/>
                    <a:pt x="16660" y="689"/>
                  </a:cubicBezTo>
                  <a:cubicBezTo>
                    <a:pt x="16660" y="689"/>
                    <a:pt x="15565" y="1702"/>
                    <a:pt x="13128" y="1813"/>
                  </a:cubicBezTo>
                  <a:cubicBezTo>
                    <a:pt x="13015" y="1818"/>
                    <a:pt x="12904" y="1821"/>
                    <a:pt x="12796" y="1821"/>
                  </a:cubicBezTo>
                  <a:cubicBezTo>
                    <a:pt x="9858" y="1821"/>
                    <a:pt x="8849" y="1"/>
                    <a:pt x="8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003225" y="-1393350"/>
              <a:ext cx="393625" cy="28050"/>
            </a:xfrm>
            <a:custGeom>
              <a:avLst/>
              <a:gdLst/>
              <a:ahLst/>
              <a:cxnLst/>
              <a:rect l="l" t="t" r="r" b="b"/>
              <a:pathLst>
                <a:path w="15745" h="1122" extrusionOk="0">
                  <a:moveTo>
                    <a:pt x="834" y="1"/>
                  </a:moveTo>
                  <a:cubicBezTo>
                    <a:pt x="379" y="1"/>
                    <a:pt x="7" y="401"/>
                    <a:pt x="0" y="901"/>
                  </a:cubicBezTo>
                  <a:lnTo>
                    <a:pt x="15732" y="1121"/>
                  </a:lnTo>
                  <a:lnTo>
                    <a:pt x="15745" y="211"/>
                  </a:lnTo>
                  <a:lnTo>
                    <a:pt x="847" y="1"/>
                  </a:lnTo>
                  <a:cubicBezTo>
                    <a:pt x="843" y="1"/>
                    <a:pt x="838" y="1"/>
                    <a:pt x="834"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2679375" y="-1745800"/>
              <a:ext cx="634025" cy="386850"/>
            </a:xfrm>
            <a:custGeom>
              <a:avLst/>
              <a:gdLst/>
              <a:ahLst/>
              <a:cxnLst/>
              <a:rect l="l" t="t" r="r" b="b"/>
              <a:pathLst>
                <a:path w="25361" h="15474" extrusionOk="0">
                  <a:moveTo>
                    <a:pt x="5702" y="1"/>
                  </a:moveTo>
                  <a:cubicBezTo>
                    <a:pt x="5020" y="1"/>
                    <a:pt x="4413" y="481"/>
                    <a:pt x="4200" y="1191"/>
                  </a:cubicBezTo>
                  <a:lnTo>
                    <a:pt x="1" y="15181"/>
                  </a:lnTo>
                  <a:lnTo>
                    <a:pt x="20933" y="15474"/>
                  </a:lnTo>
                  <a:lnTo>
                    <a:pt x="25228" y="1157"/>
                  </a:lnTo>
                  <a:cubicBezTo>
                    <a:pt x="25360" y="721"/>
                    <a:pt x="25067" y="272"/>
                    <a:pt x="24646" y="266"/>
                  </a:cubicBezTo>
                  <a:lnTo>
                    <a:pt x="5723" y="1"/>
                  </a:lnTo>
                  <a:cubicBezTo>
                    <a:pt x="5716" y="1"/>
                    <a:pt x="5709" y="1"/>
                    <a:pt x="5702"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2655875" y="-1745500"/>
              <a:ext cx="634025" cy="386875"/>
            </a:xfrm>
            <a:custGeom>
              <a:avLst/>
              <a:gdLst/>
              <a:ahLst/>
              <a:cxnLst/>
              <a:rect l="l" t="t" r="r" b="b"/>
              <a:pathLst>
                <a:path w="25361" h="15475" extrusionOk="0">
                  <a:moveTo>
                    <a:pt x="5701" y="1"/>
                  </a:moveTo>
                  <a:cubicBezTo>
                    <a:pt x="5021" y="1"/>
                    <a:pt x="4413" y="481"/>
                    <a:pt x="4200" y="1191"/>
                  </a:cubicBezTo>
                  <a:lnTo>
                    <a:pt x="0" y="15181"/>
                  </a:lnTo>
                  <a:lnTo>
                    <a:pt x="20932" y="15475"/>
                  </a:lnTo>
                  <a:lnTo>
                    <a:pt x="25229" y="1157"/>
                  </a:lnTo>
                  <a:cubicBezTo>
                    <a:pt x="25360" y="721"/>
                    <a:pt x="25068" y="273"/>
                    <a:pt x="24647" y="267"/>
                  </a:cubicBezTo>
                  <a:lnTo>
                    <a:pt x="5723" y="1"/>
                  </a:lnTo>
                  <a:cubicBezTo>
                    <a:pt x="5716" y="1"/>
                    <a:pt x="5709" y="1"/>
                    <a:pt x="5701"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2357800" y="-1597750"/>
              <a:ext cx="76775" cy="59200"/>
            </a:xfrm>
            <a:custGeom>
              <a:avLst/>
              <a:gdLst/>
              <a:ahLst/>
              <a:cxnLst/>
              <a:rect l="l" t="t" r="r" b="b"/>
              <a:pathLst>
                <a:path w="3071" h="2368" extrusionOk="0">
                  <a:moveTo>
                    <a:pt x="1749" y="1"/>
                  </a:moveTo>
                  <a:cubicBezTo>
                    <a:pt x="984" y="1"/>
                    <a:pt x="264" y="517"/>
                    <a:pt x="133" y="1164"/>
                  </a:cubicBezTo>
                  <a:cubicBezTo>
                    <a:pt x="1" y="1818"/>
                    <a:pt x="523" y="2356"/>
                    <a:pt x="1297" y="2367"/>
                  </a:cubicBezTo>
                  <a:cubicBezTo>
                    <a:pt x="1305" y="2368"/>
                    <a:pt x="1314" y="2368"/>
                    <a:pt x="1322" y="2368"/>
                  </a:cubicBezTo>
                  <a:cubicBezTo>
                    <a:pt x="2087" y="2368"/>
                    <a:pt x="2808" y="1850"/>
                    <a:pt x="2938" y="1204"/>
                  </a:cubicBezTo>
                  <a:cubicBezTo>
                    <a:pt x="3070" y="549"/>
                    <a:pt x="2549" y="11"/>
                    <a:pt x="1774" y="1"/>
                  </a:cubicBezTo>
                  <a:cubicBezTo>
                    <a:pt x="1766" y="1"/>
                    <a:pt x="1757" y="1"/>
                    <a:pt x="174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2770525" y="-2131500"/>
              <a:ext cx="389875" cy="354425"/>
            </a:xfrm>
            <a:custGeom>
              <a:avLst/>
              <a:gdLst/>
              <a:ahLst/>
              <a:cxnLst/>
              <a:rect l="l" t="t" r="r" b="b"/>
              <a:pathLst>
                <a:path w="15595" h="14177" extrusionOk="0">
                  <a:moveTo>
                    <a:pt x="914" y="1"/>
                  </a:moveTo>
                  <a:cubicBezTo>
                    <a:pt x="602" y="1"/>
                    <a:pt x="297" y="11"/>
                    <a:pt x="0" y="31"/>
                  </a:cubicBezTo>
                  <a:lnTo>
                    <a:pt x="8463" y="14177"/>
                  </a:lnTo>
                  <a:lnTo>
                    <a:pt x="15595" y="12361"/>
                  </a:lnTo>
                  <a:cubicBezTo>
                    <a:pt x="15595" y="12361"/>
                    <a:pt x="13425" y="5164"/>
                    <a:pt x="8249" y="1802"/>
                  </a:cubicBezTo>
                  <a:cubicBezTo>
                    <a:pt x="6507" y="672"/>
                    <a:pt x="3499"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07950" y="-1792550"/>
              <a:ext cx="627450" cy="526200"/>
            </a:xfrm>
            <a:custGeom>
              <a:avLst/>
              <a:gdLst/>
              <a:ahLst/>
              <a:cxnLst/>
              <a:rect l="l" t="t" r="r" b="b"/>
              <a:pathLst>
                <a:path w="25098" h="21048" extrusionOk="0">
                  <a:moveTo>
                    <a:pt x="4210" y="0"/>
                  </a:moveTo>
                  <a:cubicBezTo>
                    <a:pt x="4210" y="0"/>
                    <a:pt x="1" y="14052"/>
                    <a:pt x="3701" y="18675"/>
                  </a:cubicBezTo>
                  <a:cubicBezTo>
                    <a:pt x="5272" y="20636"/>
                    <a:pt x="12235" y="21047"/>
                    <a:pt x="17797" y="21047"/>
                  </a:cubicBezTo>
                  <a:cubicBezTo>
                    <a:pt x="21812" y="21047"/>
                    <a:pt x="25097" y="20833"/>
                    <a:pt x="25097" y="20833"/>
                  </a:cubicBezTo>
                  <a:lnTo>
                    <a:pt x="24546" y="13810"/>
                  </a:lnTo>
                  <a:cubicBezTo>
                    <a:pt x="24546" y="13810"/>
                    <a:pt x="13969" y="12293"/>
                    <a:pt x="13604" y="11086"/>
                  </a:cubicBezTo>
                  <a:cubicBezTo>
                    <a:pt x="13120" y="9484"/>
                    <a:pt x="15214" y="2131"/>
                    <a:pt x="15214" y="2131"/>
                  </a:cubicBezTo>
                  <a:lnTo>
                    <a:pt x="421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849450" y="-1449675"/>
              <a:ext cx="337525" cy="178025"/>
            </a:xfrm>
            <a:custGeom>
              <a:avLst/>
              <a:gdLst/>
              <a:ahLst/>
              <a:cxnLst/>
              <a:rect l="l" t="t" r="r" b="b"/>
              <a:pathLst>
                <a:path w="13501" h="7121" extrusionOk="0">
                  <a:moveTo>
                    <a:pt x="7977" y="4950"/>
                  </a:moveTo>
                  <a:cubicBezTo>
                    <a:pt x="7861" y="5000"/>
                    <a:pt x="7796" y="5028"/>
                    <a:pt x="7796" y="5028"/>
                  </a:cubicBezTo>
                  <a:cubicBezTo>
                    <a:pt x="7812" y="5007"/>
                    <a:pt x="7875" y="4981"/>
                    <a:pt x="7977" y="4950"/>
                  </a:cubicBezTo>
                  <a:close/>
                  <a:moveTo>
                    <a:pt x="1" y="1"/>
                  </a:moveTo>
                  <a:lnTo>
                    <a:pt x="966" y="7067"/>
                  </a:lnTo>
                  <a:cubicBezTo>
                    <a:pt x="966" y="7067"/>
                    <a:pt x="1593" y="7120"/>
                    <a:pt x="2600" y="7120"/>
                  </a:cubicBezTo>
                  <a:cubicBezTo>
                    <a:pt x="4033" y="7120"/>
                    <a:pt x="6238" y="7013"/>
                    <a:pt x="8509" y="6493"/>
                  </a:cubicBezTo>
                  <a:cubicBezTo>
                    <a:pt x="8948" y="6391"/>
                    <a:pt x="11456" y="5237"/>
                    <a:pt x="11692" y="4587"/>
                  </a:cubicBezTo>
                  <a:lnTo>
                    <a:pt x="11692" y="4587"/>
                  </a:lnTo>
                  <a:cubicBezTo>
                    <a:pt x="12216" y="4271"/>
                    <a:pt x="12594" y="3973"/>
                    <a:pt x="12684" y="3756"/>
                  </a:cubicBezTo>
                  <a:lnTo>
                    <a:pt x="12684" y="3756"/>
                  </a:lnTo>
                  <a:cubicBezTo>
                    <a:pt x="13188" y="3553"/>
                    <a:pt x="13501" y="3337"/>
                    <a:pt x="13447" y="3115"/>
                  </a:cubicBezTo>
                  <a:cubicBezTo>
                    <a:pt x="13415" y="2984"/>
                    <a:pt x="13149" y="2924"/>
                    <a:pt x="12748" y="2910"/>
                  </a:cubicBezTo>
                  <a:lnTo>
                    <a:pt x="12748" y="2910"/>
                  </a:lnTo>
                  <a:cubicBezTo>
                    <a:pt x="12800" y="2860"/>
                    <a:pt x="12825" y="2805"/>
                    <a:pt x="12817" y="2744"/>
                  </a:cubicBezTo>
                  <a:cubicBezTo>
                    <a:pt x="12766" y="2357"/>
                    <a:pt x="11354" y="2213"/>
                    <a:pt x="10447" y="2213"/>
                  </a:cubicBezTo>
                  <a:cubicBezTo>
                    <a:pt x="10434" y="2213"/>
                    <a:pt x="10420" y="2213"/>
                    <a:pt x="10407" y="2213"/>
                  </a:cubicBezTo>
                  <a:cubicBezTo>
                    <a:pt x="10398" y="2213"/>
                    <a:pt x="10388" y="2213"/>
                    <a:pt x="10379" y="2213"/>
                  </a:cubicBezTo>
                  <a:cubicBezTo>
                    <a:pt x="9360" y="2213"/>
                    <a:pt x="7597" y="2056"/>
                    <a:pt x="7451" y="1760"/>
                  </a:cubicBezTo>
                  <a:cubicBezTo>
                    <a:pt x="7348" y="1550"/>
                    <a:pt x="9698" y="1272"/>
                    <a:pt x="9732" y="869"/>
                  </a:cubicBezTo>
                  <a:cubicBezTo>
                    <a:pt x="9767" y="452"/>
                    <a:pt x="1554" y="39"/>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2637575" y="-1372025"/>
              <a:ext cx="96050" cy="9525"/>
            </a:xfrm>
            <a:custGeom>
              <a:avLst/>
              <a:gdLst/>
              <a:ahLst/>
              <a:cxnLst/>
              <a:rect l="l" t="t" r="r" b="b"/>
              <a:pathLst>
                <a:path w="3842" h="381" extrusionOk="0">
                  <a:moveTo>
                    <a:pt x="3487" y="1"/>
                  </a:moveTo>
                  <a:cubicBezTo>
                    <a:pt x="3282" y="1"/>
                    <a:pt x="3077" y="7"/>
                    <a:pt x="2873" y="16"/>
                  </a:cubicBezTo>
                  <a:cubicBezTo>
                    <a:pt x="2553" y="31"/>
                    <a:pt x="2231" y="56"/>
                    <a:pt x="1913" y="83"/>
                  </a:cubicBezTo>
                  <a:cubicBezTo>
                    <a:pt x="1593" y="112"/>
                    <a:pt x="1274" y="147"/>
                    <a:pt x="956" y="190"/>
                  </a:cubicBezTo>
                  <a:cubicBezTo>
                    <a:pt x="636" y="232"/>
                    <a:pt x="319" y="278"/>
                    <a:pt x="0" y="342"/>
                  </a:cubicBezTo>
                  <a:cubicBezTo>
                    <a:pt x="162" y="361"/>
                    <a:pt x="323" y="371"/>
                    <a:pt x="484" y="376"/>
                  </a:cubicBezTo>
                  <a:cubicBezTo>
                    <a:pt x="566" y="379"/>
                    <a:pt x="646" y="380"/>
                    <a:pt x="727" y="380"/>
                  </a:cubicBezTo>
                  <a:cubicBezTo>
                    <a:pt x="807" y="380"/>
                    <a:pt x="889" y="380"/>
                    <a:pt x="969" y="379"/>
                  </a:cubicBezTo>
                  <a:cubicBezTo>
                    <a:pt x="1292" y="373"/>
                    <a:pt x="1613" y="352"/>
                    <a:pt x="1935" y="323"/>
                  </a:cubicBezTo>
                  <a:cubicBezTo>
                    <a:pt x="2255" y="294"/>
                    <a:pt x="2575" y="255"/>
                    <a:pt x="2893" y="206"/>
                  </a:cubicBezTo>
                  <a:cubicBezTo>
                    <a:pt x="3052" y="179"/>
                    <a:pt x="3210" y="152"/>
                    <a:pt x="3369" y="120"/>
                  </a:cubicBezTo>
                  <a:cubicBezTo>
                    <a:pt x="3528" y="88"/>
                    <a:pt x="3685" y="53"/>
                    <a:pt x="3842" y="8"/>
                  </a:cubicBezTo>
                  <a:cubicBezTo>
                    <a:pt x="3723" y="3"/>
                    <a:pt x="3605" y="1"/>
                    <a:pt x="3487"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2655250" y="-1348925"/>
              <a:ext cx="102575" cy="21125"/>
            </a:xfrm>
            <a:custGeom>
              <a:avLst/>
              <a:gdLst/>
              <a:ahLst/>
              <a:cxnLst/>
              <a:rect l="l" t="t" r="r" b="b"/>
              <a:pathLst>
                <a:path w="4103" h="845" extrusionOk="0">
                  <a:moveTo>
                    <a:pt x="4102" y="0"/>
                  </a:moveTo>
                  <a:lnTo>
                    <a:pt x="4102" y="0"/>
                  </a:lnTo>
                  <a:cubicBezTo>
                    <a:pt x="3753" y="47"/>
                    <a:pt x="3410" y="111"/>
                    <a:pt x="3066" y="176"/>
                  </a:cubicBezTo>
                  <a:lnTo>
                    <a:pt x="2937" y="202"/>
                  </a:lnTo>
                  <a:lnTo>
                    <a:pt x="2809" y="229"/>
                  </a:lnTo>
                  <a:cubicBezTo>
                    <a:pt x="2725" y="245"/>
                    <a:pt x="2639" y="263"/>
                    <a:pt x="2553" y="281"/>
                  </a:cubicBezTo>
                  <a:cubicBezTo>
                    <a:pt x="2469" y="300"/>
                    <a:pt x="2383" y="317"/>
                    <a:pt x="2298" y="336"/>
                  </a:cubicBezTo>
                  <a:cubicBezTo>
                    <a:pt x="2214" y="354"/>
                    <a:pt x="2128" y="373"/>
                    <a:pt x="2044" y="390"/>
                  </a:cubicBezTo>
                  <a:lnTo>
                    <a:pt x="1026" y="614"/>
                  </a:lnTo>
                  <a:cubicBezTo>
                    <a:pt x="685" y="688"/>
                    <a:pt x="346" y="762"/>
                    <a:pt x="0" y="828"/>
                  </a:cubicBezTo>
                  <a:cubicBezTo>
                    <a:pt x="87" y="835"/>
                    <a:pt x="176" y="842"/>
                    <a:pt x="265" y="844"/>
                  </a:cubicBezTo>
                  <a:cubicBezTo>
                    <a:pt x="282" y="844"/>
                    <a:pt x="299" y="844"/>
                    <a:pt x="316" y="844"/>
                  </a:cubicBezTo>
                  <a:cubicBezTo>
                    <a:pt x="387" y="844"/>
                    <a:pt x="458" y="842"/>
                    <a:pt x="530" y="841"/>
                  </a:cubicBezTo>
                  <a:cubicBezTo>
                    <a:pt x="551" y="841"/>
                    <a:pt x="573" y="841"/>
                    <a:pt x="595" y="839"/>
                  </a:cubicBezTo>
                  <a:lnTo>
                    <a:pt x="662" y="835"/>
                  </a:lnTo>
                  <a:lnTo>
                    <a:pt x="793" y="826"/>
                  </a:lnTo>
                  <a:cubicBezTo>
                    <a:pt x="837" y="823"/>
                    <a:pt x="882" y="821"/>
                    <a:pt x="925" y="815"/>
                  </a:cubicBezTo>
                  <a:cubicBezTo>
                    <a:pt x="969" y="810"/>
                    <a:pt x="1013" y="806"/>
                    <a:pt x="1056" y="800"/>
                  </a:cubicBezTo>
                  <a:cubicBezTo>
                    <a:pt x="1231" y="783"/>
                    <a:pt x="1405" y="755"/>
                    <a:pt x="1578" y="726"/>
                  </a:cubicBezTo>
                  <a:cubicBezTo>
                    <a:pt x="1666" y="711"/>
                    <a:pt x="1752" y="695"/>
                    <a:pt x="1837" y="679"/>
                  </a:cubicBezTo>
                  <a:cubicBezTo>
                    <a:pt x="1923" y="662"/>
                    <a:pt x="2009" y="645"/>
                    <a:pt x="2095" y="626"/>
                  </a:cubicBezTo>
                  <a:cubicBezTo>
                    <a:pt x="2181" y="607"/>
                    <a:pt x="2266" y="588"/>
                    <a:pt x="2351" y="567"/>
                  </a:cubicBezTo>
                  <a:cubicBezTo>
                    <a:pt x="2435" y="546"/>
                    <a:pt x="2521" y="525"/>
                    <a:pt x="2605" y="503"/>
                  </a:cubicBezTo>
                  <a:cubicBezTo>
                    <a:pt x="2776" y="458"/>
                    <a:pt x="2944" y="412"/>
                    <a:pt x="3112" y="361"/>
                  </a:cubicBezTo>
                  <a:cubicBezTo>
                    <a:pt x="3279" y="309"/>
                    <a:pt x="3446" y="255"/>
                    <a:pt x="3612" y="195"/>
                  </a:cubicBezTo>
                  <a:cubicBezTo>
                    <a:pt x="3776" y="135"/>
                    <a:pt x="3941" y="73"/>
                    <a:pt x="4102" y="0"/>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2661850" y="-1325775"/>
              <a:ext cx="90075" cy="24575"/>
            </a:xfrm>
            <a:custGeom>
              <a:avLst/>
              <a:gdLst/>
              <a:ahLst/>
              <a:cxnLst/>
              <a:rect l="l" t="t" r="r" b="b"/>
              <a:pathLst>
                <a:path w="3603" h="983" extrusionOk="0">
                  <a:moveTo>
                    <a:pt x="3602" y="1"/>
                  </a:moveTo>
                  <a:lnTo>
                    <a:pt x="3602" y="1"/>
                  </a:lnTo>
                  <a:cubicBezTo>
                    <a:pt x="3291" y="50"/>
                    <a:pt x="2986" y="119"/>
                    <a:pt x="2685" y="194"/>
                  </a:cubicBezTo>
                  <a:cubicBezTo>
                    <a:pt x="2382" y="268"/>
                    <a:pt x="2082" y="350"/>
                    <a:pt x="1784" y="433"/>
                  </a:cubicBezTo>
                  <a:cubicBezTo>
                    <a:pt x="1486" y="517"/>
                    <a:pt x="1189" y="606"/>
                    <a:pt x="893" y="697"/>
                  </a:cubicBezTo>
                  <a:cubicBezTo>
                    <a:pt x="594" y="789"/>
                    <a:pt x="299" y="882"/>
                    <a:pt x="1" y="983"/>
                  </a:cubicBezTo>
                  <a:cubicBezTo>
                    <a:pt x="81" y="983"/>
                    <a:pt x="159" y="980"/>
                    <a:pt x="238" y="974"/>
                  </a:cubicBezTo>
                  <a:cubicBezTo>
                    <a:pt x="317" y="969"/>
                    <a:pt x="394" y="961"/>
                    <a:pt x="472" y="952"/>
                  </a:cubicBezTo>
                  <a:cubicBezTo>
                    <a:pt x="551" y="945"/>
                    <a:pt x="628" y="932"/>
                    <a:pt x="705" y="920"/>
                  </a:cubicBezTo>
                  <a:cubicBezTo>
                    <a:pt x="783" y="908"/>
                    <a:pt x="861" y="897"/>
                    <a:pt x="938" y="881"/>
                  </a:cubicBezTo>
                  <a:cubicBezTo>
                    <a:pt x="1245" y="824"/>
                    <a:pt x="1549" y="750"/>
                    <a:pt x="1850" y="665"/>
                  </a:cubicBezTo>
                  <a:cubicBezTo>
                    <a:pt x="2151" y="580"/>
                    <a:pt x="2448" y="484"/>
                    <a:pt x="2740" y="375"/>
                  </a:cubicBezTo>
                  <a:cubicBezTo>
                    <a:pt x="2887" y="319"/>
                    <a:pt x="3032" y="261"/>
                    <a:pt x="3176" y="200"/>
                  </a:cubicBezTo>
                  <a:cubicBezTo>
                    <a:pt x="3319" y="139"/>
                    <a:pt x="3463" y="75"/>
                    <a:pt x="3602"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3334475" y="-2147950"/>
              <a:ext cx="369125" cy="448550"/>
            </a:xfrm>
            <a:custGeom>
              <a:avLst/>
              <a:gdLst/>
              <a:ahLst/>
              <a:cxnLst/>
              <a:rect l="l" t="t" r="r" b="b"/>
              <a:pathLst>
                <a:path w="14765" h="17942" extrusionOk="0">
                  <a:moveTo>
                    <a:pt x="14747" y="1"/>
                  </a:moveTo>
                  <a:cubicBezTo>
                    <a:pt x="14747" y="1"/>
                    <a:pt x="9145" y="377"/>
                    <a:pt x="7014" y="1982"/>
                  </a:cubicBezTo>
                  <a:cubicBezTo>
                    <a:pt x="1308" y="6277"/>
                    <a:pt x="0" y="14679"/>
                    <a:pt x="0" y="14679"/>
                  </a:cubicBezTo>
                  <a:lnTo>
                    <a:pt x="12515" y="17942"/>
                  </a:lnTo>
                  <a:lnTo>
                    <a:pt x="14764" y="11034"/>
                  </a:lnTo>
                  <a:lnTo>
                    <a:pt x="14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3034250" y="-1843400"/>
              <a:ext cx="42825" cy="144850"/>
            </a:xfrm>
            <a:custGeom>
              <a:avLst/>
              <a:gdLst/>
              <a:ahLst/>
              <a:cxnLst/>
              <a:rect l="l" t="t" r="r" b="b"/>
              <a:pathLst>
                <a:path w="1713" h="5794" fill="none" extrusionOk="0">
                  <a:moveTo>
                    <a:pt x="0" y="5793"/>
                  </a:moveTo>
                  <a:cubicBezTo>
                    <a:pt x="655" y="2592"/>
                    <a:pt x="1712" y="1"/>
                    <a:pt x="1712"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2594275" y="-1975875"/>
              <a:ext cx="51600" cy="193500"/>
            </a:xfrm>
            <a:custGeom>
              <a:avLst/>
              <a:gdLst/>
              <a:ahLst/>
              <a:cxnLst/>
              <a:rect l="l" t="t" r="r" b="b"/>
              <a:pathLst>
                <a:path w="2064" h="7740" fill="none" extrusionOk="0">
                  <a:moveTo>
                    <a:pt x="2063" y="7739"/>
                  </a:moveTo>
                  <a:cubicBezTo>
                    <a:pt x="1154" y="2942"/>
                    <a:pt x="1" y="1"/>
                    <a:pt x="1"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3323425" y="-1829750"/>
              <a:ext cx="299125" cy="88400"/>
            </a:xfrm>
            <a:custGeom>
              <a:avLst/>
              <a:gdLst/>
              <a:ahLst/>
              <a:cxnLst/>
              <a:rect l="l" t="t" r="r" b="b"/>
              <a:pathLst>
                <a:path w="11965" h="3536" fill="none" extrusionOk="0">
                  <a:moveTo>
                    <a:pt x="0" y="0"/>
                  </a:moveTo>
                  <a:lnTo>
                    <a:pt x="11964" y="353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2551025" y="-1864850"/>
              <a:ext cx="154675" cy="41625"/>
            </a:xfrm>
            <a:custGeom>
              <a:avLst/>
              <a:gdLst/>
              <a:ahLst/>
              <a:cxnLst/>
              <a:rect l="l" t="t" r="r" b="b"/>
              <a:pathLst>
                <a:path w="6187" h="1665" fill="none" extrusionOk="0">
                  <a:moveTo>
                    <a:pt x="6186" y="1"/>
                  </a:moveTo>
                  <a:lnTo>
                    <a:pt x="0" y="166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2995625" y="-2145050"/>
              <a:ext cx="260800" cy="73350"/>
            </a:xfrm>
            <a:custGeom>
              <a:avLst/>
              <a:gdLst/>
              <a:ahLst/>
              <a:cxnLst/>
              <a:rect l="l" t="t" r="r" b="b"/>
              <a:pathLst>
                <a:path w="10432" h="2934" fill="none" extrusionOk="0">
                  <a:moveTo>
                    <a:pt x="0" y="1"/>
                  </a:moveTo>
                  <a:cubicBezTo>
                    <a:pt x="0" y="1"/>
                    <a:pt x="1498" y="2933"/>
                    <a:pt x="5872" y="2640"/>
                  </a:cubicBezTo>
                  <a:cubicBezTo>
                    <a:pt x="10246" y="2346"/>
                    <a:pt x="10431" y="548"/>
                    <a:pt x="10431" y="548"/>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2054400" y="-2035750"/>
              <a:ext cx="347675" cy="335925"/>
            </a:xfrm>
            <a:custGeom>
              <a:avLst/>
              <a:gdLst/>
              <a:ahLst/>
              <a:cxnLst/>
              <a:rect l="l" t="t" r="r" b="b"/>
              <a:pathLst>
                <a:path w="13907" h="13437" extrusionOk="0">
                  <a:moveTo>
                    <a:pt x="11611" y="1"/>
                  </a:moveTo>
                  <a:cubicBezTo>
                    <a:pt x="11076" y="1"/>
                    <a:pt x="8701" y="2418"/>
                    <a:pt x="8323" y="2418"/>
                  </a:cubicBezTo>
                  <a:cubicBezTo>
                    <a:pt x="8320" y="2418"/>
                    <a:pt x="8317" y="2418"/>
                    <a:pt x="8314" y="2418"/>
                  </a:cubicBezTo>
                  <a:cubicBezTo>
                    <a:pt x="7951" y="2374"/>
                    <a:pt x="9092" y="1159"/>
                    <a:pt x="8677" y="1028"/>
                  </a:cubicBezTo>
                  <a:cubicBezTo>
                    <a:pt x="8673" y="1027"/>
                    <a:pt x="8668" y="1026"/>
                    <a:pt x="8662" y="1026"/>
                  </a:cubicBezTo>
                  <a:cubicBezTo>
                    <a:pt x="8095" y="1026"/>
                    <a:pt x="1" y="7315"/>
                    <a:pt x="1" y="7315"/>
                  </a:cubicBezTo>
                  <a:lnTo>
                    <a:pt x="5354" y="13436"/>
                  </a:lnTo>
                  <a:cubicBezTo>
                    <a:pt x="9329" y="9471"/>
                    <a:pt x="13907" y="3616"/>
                    <a:pt x="13560" y="3299"/>
                  </a:cubicBezTo>
                  <a:cubicBezTo>
                    <a:pt x="13534" y="3275"/>
                    <a:pt x="13496" y="3263"/>
                    <a:pt x="13449" y="3263"/>
                  </a:cubicBezTo>
                  <a:cubicBezTo>
                    <a:pt x="12894" y="3263"/>
                    <a:pt x="11060" y="4873"/>
                    <a:pt x="11060" y="4873"/>
                  </a:cubicBezTo>
                  <a:cubicBezTo>
                    <a:pt x="11060" y="4873"/>
                    <a:pt x="13805" y="2266"/>
                    <a:pt x="13543" y="1958"/>
                  </a:cubicBezTo>
                  <a:cubicBezTo>
                    <a:pt x="13526" y="1938"/>
                    <a:pt x="13498" y="1929"/>
                    <a:pt x="13459" y="1929"/>
                  </a:cubicBezTo>
                  <a:cubicBezTo>
                    <a:pt x="12897" y="1929"/>
                    <a:pt x="10176" y="3916"/>
                    <a:pt x="10176" y="3916"/>
                  </a:cubicBezTo>
                  <a:cubicBezTo>
                    <a:pt x="10176" y="3916"/>
                    <a:pt x="13248" y="979"/>
                    <a:pt x="12989" y="687"/>
                  </a:cubicBezTo>
                  <a:cubicBezTo>
                    <a:pt x="12962" y="657"/>
                    <a:pt x="12921" y="643"/>
                    <a:pt x="12868" y="643"/>
                  </a:cubicBezTo>
                  <a:cubicBezTo>
                    <a:pt x="12186" y="643"/>
                    <a:pt x="9495" y="2905"/>
                    <a:pt x="9495" y="2905"/>
                  </a:cubicBezTo>
                  <a:cubicBezTo>
                    <a:pt x="9495" y="2905"/>
                    <a:pt x="12187" y="343"/>
                    <a:pt x="11672" y="16"/>
                  </a:cubicBezTo>
                  <a:cubicBezTo>
                    <a:pt x="11656" y="6"/>
                    <a:pt x="11636" y="1"/>
                    <a:pt x="1161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1895000" y="-1966350"/>
              <a:ext cx="33825" cy="66175"/>
            </a:xfrm>
            <a:custGeom>
              <a:avLst/>
              <a:gdLst/>
              <a:ahLst/>
              <a:cxnLst/>
              <a:rect l="l" t="t" r="r" b="b"/>
              <a:pathLst>
                <a:path w="1353" h="2647" fill="none" extrusionOk="0">
                  <a:moveTo>
                    <a:pt x="1353" y="1"/>
                  </a:moveTo>
                  <a:cubicBezTo>
                    <a:pt x="1353" y="1"/>
                    <a:pt x="754" y="1495"/>
                    <a:pt x="0" y="2647"/>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1869775" y="-1909100"/>
              <a:ext cx="78825" cy="26450"/>
            </a:xfrm>
            <a:custGeom>
              <a:avLst/>
              <a:gdLst/>
              <a:ahLst/>
              <a:cxnLst/>
              <a:rect l="l" t="t" r="r" b="b"/>
              <a:pathLst>
                <a:path w="3153" h="1058" fill="none" extrusionOk="0">
                  <a:moveTo>
                    <a:pt x="1" y="1058"/>
                  </a:moveTo>
                  <a:cubicBezTo>
                    <a:pt x="882" y="158"/>
                    <a:pt x="2053" y="0"/>
                    <a:pt x="3153" y="5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2885300" y="-1478500"/>
              <a:ext cx="1587175" cy="724950"/>
            </a:xfrm>
            <a:custGeom>
              <a:avLst/>
              <a:gdLst/>
              <a:ahLst/>
              <a:cxnLst/>
              <a:rect l="l" t="t" r="r" b="b"/>
              <a:pathLst>
                <a:path w="63487" h="28998" extrusionOk="0">
                  <a:moveTo>
                    <a:pt x="35633" y="0"/>
                  </a:moveTo>
                  <a:cubicBezTo>
                    <a:pt x="35458" y="0"/>
                    <a:pt x="35283" y="6"/>
                    <a:pt x="35107" y="18"/>
                  </a:cubicBezTo>
                  <a:cubicBezTo>
                    <a:pt x="30978" y="296"/>
                    <a:pt x="7620" y="9394"/>
                    <a:pt x="7620" y="9394"/>
                  </a:cubicBezTo>
                  <a:lnTo>
                    <a:pt x="700" y="22154"/>
                  </a:lnTo>
                  <a:cubicBezTo>
                    <a:pt x="700" y="22154"/>
                    <a:pt x="1" y="26345"/>
                    <a:pt x="4072" y="26345"/>
                  </a:cubicBezTo>
                  <a:cubicBezTo>
                    <a:pt x="4211" y="26345"/>
                    <a:pt x="4355" y="26340"/>
                    <a:pt x="4505" y="26330"/>
                  </a:cubicBezTo>
                  <a:cubicBezTo>
                    <a:pt x="15575" y="25587"/>
                    <a:pt x="33221" y="12398"/>
                    <a:pt x="33221" y="12398"/>
                  </a:cubicBezTo>
                  <a:lnTo>
                    <a:pt x="54666" y="28998"/>
                  </a:lnTo>
                  <a:lnTo>
                    <a:pt x="63487" y="19587"/>
                  </a:lnTo>
                  <a:cubicBezTo>
                    <a:pt x="63487" y="19587"/>
                    <a:pt x="48971" y="7471"/>
                    <a:pt x="44702" y="4195"/>
                  </a:cubicBezTo>
                  <a:cubicBezTo>
                    <a:pt x="42997" y="2888"/>
                    <a:pt x="39548" y="0"/>
                    <a:pt x="35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2776725" y="-1222825"/>
              <a:ext cx="1287025" cy="438400"/>
            </a:xfrm>
            <a:custGeom>
              <a:avLst/>
              <a:gdLst/>
              <a:ahLst/>
              <a:cxnLst/>
              <a:rect l="l" t="t" r="r" b="b"/>
              <a:pathLst>
                <a:path w="51481" h="17536" fill="none" extrusionOk="0">
                  <a:moveTo>
                    <a:pt x="1" y="13697"/>
                  </a:moveTo>
                  <a:cubicBezTo>
                    <a:pt x="9546" y="13056"/>
                    <a:pt x="23946" y="2670"/>
                    <a:pt x="27768" y="350"/>
                  </a:cubicBezTo>
                  <a:cubicBezTo>
                    <a:pt x="28344" y="1"/>
                    <a:pt x="29075" y="43"/>
                    <a:pt x="29606" y="456"/>
                  </a:cubicBezTo>
                  <a:lnTo>
                    <a:pt x="51481" y="17536"/>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3190125" y="-1574200"/>
              <a:ext cx="1382575" cy="829750"/>
            </a:xfrm>
            <a:custGeom>
              <a:avLst/>
              <a:gdLst/>
              <a:ahLst/>
              <a:cxnLst/>
              <a:rect l="l" t="t" r="r" b="b"/>
              <a:pathLst>
                <a:path w="55303" h="33190" extrusionOk="0">
                  <a:moveTo>
                    <a:pt x="37482" y="0"/>
                  </a:moveTo>
                  <a:cubicBezTo>
                    <a:pt x="34551" y="0"/>
                    <a:pt x="31436" y="1410"/>
                    <a:pt x="27830" y="3503"/>
                  </a:cubicBezTo>
                  <a:cubicBezTo>
                    <a:pt x="24544" y="5408"/>
                    <a:pt x="14314" y="14402"/>
                    <a:pt x="14314" y="14402"/>
                  </a:cubicBezTo>
                  <a:lnTo>
                    <a:pt x="1759" y="15246"/>
                  </a:lnTo>
                  <a:cubicBezTo>
                    <a:pt x="1759" y="15246"/>
                    <a:pt x="0" y="30755"/>
                    <a:pt x="12464" y="30755"/>
                  </a:cubicBezTo>
                  <a:cubicBezTo>
                    <a:pt x="12813" y="30755"/>
                    <a:pt x="13173" y="30743"/>
                    <a:pt x="13545" y="30718"/>
                  </a:cubicBezTo>
                  <a:cubicBezTo>
                    <a:pt x="23161" y="30072"/>
                    <a:pt x="35246" y="16386"/>
                    <a:pt x="35246" y="16386"/>
                  </a:cubicBezTo>
                  <a:lnTo>
                    <a:pt x="42672" y="33190"/>
                  </a:lnTo>
                  <a:lnTo>
                    <a:pt x="55302" y="29445"/>
                  </a:lnTo>
                  <a:cubicBezTo>
                    <a:pt x="55302" y="29445"/>
                    <a:pt x="49091" y="13845"/>
                    <a:pt x="46960" y="8549"/>
                  </a:cubicBezTo>
                  <a:cubicBezTo>
                    <a:pt x="45147" y="4042"/>
                    <a:pt x="41876" y="500"/>
                    <a:pt x="38612" y="73"/>
                  </a:cubicBezTo>
                  <a:cubicBezTo>
                    <a:pt x="38238" y="24"/>
                    <a:pt x="37861" y="0"/>
                    <a:pt x="37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3076000" y="-1256750"/>
              <a:ext cx="1003600" cy="497200"/>
            </a:xfrm>
            <a:custGeom>
              <a:avLst/>
              <a:gdLst/>
              <a:ahLst/>
              <a:cxnLst/>
              <a:rect l="l" t="t" r="r" b="b"/>
              <a:pathLst>
                <a:path w="40144" h="19888" fill="none" extrusionOk="0">
                  <a:moveTo>
                    <a:pt x="811" y="2305"/>
                  </a:moveTo>
                  <a:cubicBezTo>
                    <a:pt x="811" y="2305"/>
                    <a:pt x="0" y="15853"/>
                    <a:pt x="9762" y="15197"/>
                  </a:cubicBezTo>
                  <a:cubicBezTo>
                    <a:pt x="15611" y="14804"/>
                    <a:pt x="27110" y="3186"/>
                    <a:pt x="30368" y="374"/>
                  </a:cubicBezTo>
                  <a:cubicBezTo>
                    <a:pt x="30802" y="1"/>
                    <a:pt x="31472" y="153"/>
                    <a:pt x="31701" y="677"/>
                  </a:cubicBezTo>
                  <a:lnTo>
                    <a:pt x="40143" y="19888"/>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3052900" y="-1206350"/>
              <a:ext cx="104275" cy="91850"/>
            </a:xfrm>
            <a:custGeom>
              <a:avLst/>
              <a:gdLst/>
              <a:ahLst/>
              <a:cxnLst/>
              <a:rect l="l" t="t" r="r" b="b"/>
              <a:pathLst>
                <a:path w="4171" h="3674" fill="none" extrusionOk="0">
                  <a:moveTo>
                    <a:pt x="0" y="3674"/>
                  </a:moveTo>
                  <a:cubicBezTo>
                    <a:pt x="0" y="3674"/>
                    <a:pt x="3871" y="3198"/>
                    <a:pt x="417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2149125" y="-898325"/>
              <a:ext cx="317525" cy="95500"/>
            </a:xfrm>
            <a:custGeom>
              <a:avLst/>
              <a:gdLst/>
              <a:ahLst/>
              <a:cxnLst/>
              <a:rect l="l" t="t" r="r" b="b"/>
              <a:pathLst>
                <a:path w="12701" h="3820" fill="none" extrusionOk="0">
                  <a:moveTo>
                    <a:pt x="0" y="3820"/>
                  </a:moveTo>
                  <a:lnTo>
                    <a:pt x="12701"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1570025" y="-1030950"/>
              <a:ext cx="221400" cy="237675"/>
            </a:xfrm>
            <a:custGeom>
              <a:avLst/>
              <a:gdLst/>
              <a:ahLst/>
              <a:cxnLst/>
              <a:rect l="l" t="t" r="r" b="b"/>
              <a:pathLst>
                <a:path w="8856" h="9507" fill="none" extrusionOk="0">
                  <a:moveTo>
                    <a:pt x="1" y="9506"/>
                  </a:moveTo>
                  <a:lnTo>
                    <a:pt x="8855" y="0"/>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7"/>
          <p:cNvGrpSpPr/>
          <p:nvPr/>
        </p:nvGrpSpPr>
        <p:grpSpPr>
          <a:xfrm>
            <a:off x="-9221367" y="654604"/>
            <a:ext cx="92910" cy="92843"/>
            <a:chOff x="5627413" y="1896725"/>
            <a:chExt cx="68950" cy="68900"/>
          </a:xfrm>
        </p:grpSpPr>
        <p:sp>
          <p:nvSpPr>
            <p:cNvPr id="824" name="Google Shape;824;p37"/>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529;p35">
            <a:extLst>
              <a:ext uri="{FF2B5EF4-FFF2-40B4-BE49-F238E27FC236}">
                <a16:creationId xmlns:a16="http://schemas.microsoft.com/office/drawing/2014/main" id="{383D75D1-96EF-6A45-9F5B-07EA68F6950B}"/>
              </a:ext>
            </a:extLst>
          </p:cNvPr>
          <p:cNvSpPr txBox="1">
            <a:spLocks/>
          </p:cNvSpPr>
          <p:nvPr/>
        </p:nvSpPr>
        <p:spPr>
          <a:xfrm>
            <a:off x="590988" y="946524"/>
            <a:ext cx="6224549" cy="2844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Abril Fatface"/>
              <a:buNone/>
              <a:defRPr sz="1800" b="0" i="0" u="none" strike="noStrike" cap="none">
                <a:solidFill>
                  <a:schemeClr val="accent2"/>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9pPr>
          </a:lstStyle>
          <a:p>
            <a:pPr algn="l"/>
            <a:r>
              <a:rPr lang="en-US" sz="3600" dirty="0"/>
              <a:t>How good are we dealing with misinformation?</a:t>
            </a:r>
          </a:p>
        </p:txBody>
      </p:sp>
      <p:sp>
        <p:nvSpPr>
          <p:cNvPr id="65" name="Google Shape;431;p32">
            <a:extLst>
              <a:ext uri="{FF2B5EF4-FFF2-40B4-BE49-F238E27FC236}">
                <a16:creationId xmlns:a16="http://schemas.microsoft.com/office/drawing/2014/main" id="{411BFAED-B23A-DB4D-878F-2D4557BF7386}"/>
              </a:ext>
            </a:extLst>
          </p:cNvPr>
          <p:cNvSpPr txBox="1">
            <a:spLocks/>
          </p:cNvSpPr>
          <p:nvPr/>
        </p:nvSpPr>
        <p:spPr>
          <a:xfrm>
            <a:off x="390618" y="2419850"/>
            <a:ext cx="8321458" cy="127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52400" indent="0">
              <a:buNone/>
            </a:pPr>
            <a:endParaRPr lang="en-US" dirty="0"/>
          </a:p>
        </p:txBody>
      </p:sp>
    </p:spTree>
    <p:extLst>
      <p:ext uri="{BB962C8B-B14F-4D97-AF65-F5344CB8AC3E}">
        <p14:creationId xmlns:p14="http://schemas.microsoft.com/office/powerpoint/2010/main" val="90326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hlinkClick r:id="rId3"/>
              </a:rPr>
              <a:t>Support for fact-checking?</a:t>
            </a:r>
            <a:r>
              <a:rPr lang="en-US" sz="2400" dirty="0"/>
              <a:t> (Rich et al., 2020)</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292" name="Picture 4">
            <a:extLst>
              <a:ext uri="{FF2B5EF4-FFF2-40B4-BE49-F238E27FC236}">
                <a16:creationId xmlns:a16="http://schemas.microsoft.com/office/drawing/2014/main" id="{7499D068-0516-A140-910F-BD7E91D37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938" y="1009028"/>
            <a:ext cx="5368925" cy="3900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9B6ACCCA-0178-D745-9B3B-8107FF380363}"/>
              </a:ext>
            </a:extLst>
          </p:cNvPr>
          <p:cNvSpPr/>
          <p:nvPr/>
        </p:nvSpPr>
        <p:spPr>
          <a:xfrm>
            <a:off x="4939992" y="3445727"/>
            <a:ext cx="381700" cy="381700"/>
          </a:xfrm>
          <a:prstGeom prst="mathMultiply">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433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1076" y="409916"/>
            <a:ext cx="7260358" cy="697368"/>
          </a:xfrm>
          <a:prstGeom prst="rect">
            <a:avLst/>
          </a:prstGeom>
        </p:spPr>
        <p:txBody>
          <a:bodyPr spcFirstLastPara="1" wrap="square" lIns="91425" tIns="91425" rIns="91425" bIns="91425" anchor="t" anchorCtr="0">
            <a:noAutofit/>
          </a:bodyPr>
          <a:lstStyle/>
          <a:p>
            <a:pPr lvl="0"/>
            <a:r>
              <a:rPr lang="en-US" sz="2400" dirty="0">
                <a:hlinkClick r:id="rId3"/>
              </a:rPr>
              <a:t>The partisan differences toward fact-checking?</a:t>
            </a:r>
            <a:r>
              <a:rPr lang="en-US" sz="2400" dirty="0"/>
              <a:t> (</a:t>
            </a:r>
            <a:r>
              <a:rPr lang="en-US" sz="2400" dirty="0" err="1"/>
              <a:t>Vogels</a:t>
            </a:r>
            <a:r>
              <a:rPr lang="en-US" sz="2400" dirty="0"/>
              <a:t> et al., 2020)</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Chart shows wide partisan differences in views about social media companies labeling posts from elected officials as misleading or inaccurate">
            <a:extLst>
              <a:ext uri="{FF2B5EF4-FFF2-40B4-BE49-F238E27FC236}">
                <a16:creationId xmlns:a16="http://schemas.microsoft.com/office/drawing/2014/main" id="{48C6B4A8-0B2F-BF43-959E-5806C215D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248" y="1128457"/>
            <a:ext cx="2961504" cy="3906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9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19004" y="409916"/>
            <a:ext cx="7260358" cy="697368"/>
          </a:xfrm>
          <a:prstGeom prst="rect">
            <a:avLst/>
          </a:prstGeom>
        </p:spPr>
        <p:txBody>
          <a:bodyPr spcFirstLastPara="1" wrap="square" lIns="91425" tIns="91425" rIns="91425" bIns="91425" anchor="t" anchorCtr="0">
            <a:noAutofit/>
          </a:bodyPr>
          <a:lstStyle/>
          <a:p>
            <a:pPr lvl="0"/>
            <a:r>
              <a:rPr lang="en-US" sz="2400" dirty="0">
                <a:hlinkClick r:id="rId3"/>
              </a:rPr>
              <a:t>The partisan differences toward fact-checking?</a:t>
            </a:r>
            <a:r>
              <a:rPr lang="en-US" sz="2400" dirty="0"/>
              <a:t> (</a:t>
            </a:r>
            <a:r>
              <a:rPr lang="en-US" sz="2400" dirty="0" err="1"/>
              <a:t>Vogels</a:t>
            </a:r>
            <a:r>
              <a:rPr lang="en-US" sz="2400" dirty="0"/>
              <a:t> et al., 2020)</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descr="Chart shows majorities across parties say social media sites likely censor political views, but conservative Republicans stand out for thinking this is very likely">
            <a:extLst>
              <a:ext uri="{FF2B5EF4-FFF2-40B4-BE49-F238E27FC236}">
                <a16:creationId xmlns:a16="http://schemas.microsoft.com/office/drawing/2014/main" id="{0018D8EF-7EFA-674B-9109-B09717A6E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7789" y="1128456"/>
            <a:ext cx="5602001" cy="3807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3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099"/>
            <a:ext cx="7770160" cy="3939401"/>
          </a:xfrm>
          <a:prstGeom prst="rect">
            <a:avLst/>
          </a:prstGeom>
        </p:spPr>
        <p:txBody>
          <a:bodyPr spcFirstLastPara="1" wrap="square" lIns="91425" tIns="91425" rIns="91425" bIns="91425" anchor="t" anchorCtr="0">
            <a:noAutofit/>
          </a:bodyPr>
          <a:lstStyle/>
          <a:p>
            <a:pPr marL="171450" indent="-171450">
              <a:buClr>
                <a:schemeClr val="dk1"/>
              </a:buClr>
              <a:buSzPts val="1100"/>
            </a:pPr>
            <a:endParaRPr lang="en-US" sz="1600" dirty="0"/>
          </a:p>
          <a:p>
            <a:pPr marL="171450" indent="-171450">
              <a:buClr>
                <a:schemeClr val="dk1"/>
              </a:buClr>
              <a:buSzPts val="1100"/>
            </a:pPr>
            <a:endParaRPr lang="en-US" sz="1600" dirty="0"/>
          </a:p>
          <a:p>
            <a:pPr marL="171450" indent="-171450">
              <a:buClr>
                <a:schemeClr val="dk1"/>
              </a:buClr>
              <a:buSzPts val="1100"/>
            </a:pPr>
            <a:endParaRPr lang="en-US" sz="1600" dirty="0"/>
          </a:p>
        </p:txBody>
      </p:sp>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hlinkClick r:id="rId3"/>
              </a:rPr>
              <a:t>Fact-checking as gatekeeper (Dr. Brian Weeks)</a:t>
            </a: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431;p32">
            <a:extLst>
              <a:ext uri="{FF2B5EF4-FFF2-40B4-BE49-F238E27FC236}">
                <a16:creationId xmlns:a16="http://schemas.microsoft.com/office/drawing/2014/main" id="{80190D5F-9E9C-EF41-94C0-DC0243885421}"/>
              </a:ext>
            </a:extLst>
          </p:cNvPr>
          <p:cNvSpPr txBox="1">
            <a:spLocks/>
          </p:cNvSpPr>
          <p:nvPr/>
        </p:nvSpPr>
        <p:spPr>
          <a:xfrm>
            <a:off x="743525" y="1204099"/>
            <a:ext cx="7377000" cy="393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a:t>Be skeptical!</a:t>
            </a:r>
          </a:p>
          <a:p>
            <a:pPr marL="628650" lvl="1" indent="-171450">
              <a:spcBef>
                <a:spcPts val="0"/>
              </a:spcBef>
              <a:buClr>
                <a:schemeClr val="dk1"/>
              </a:buClr>
              <a:buSzPts val="1100"/>
            </a:pPr>
            <a:r>
              <a:rPr lang="en-US" sz="1800" dirty="0"/>
              <a:t>Too good to be true!</a:t>
            </a:r>
          </a:p>
          <a:p>
            <a:pPr marL="628650" lvl="1" indent="-171450">
              <a:spcBef>
                <a:spcPts val="0"/>
              </a:spcBef>
              <a:buClr>
                <a:schemeClr val="dk1"/>
              </a:buClr>
              <a:buSzPts val="1100"/>
            </a:pPr>
            <a:r>
              <a:rPr lang="en-US" sz="1800" dirty="0"/>
              <a:t>If it elicits either extreme (positive or negative) emotions</a:t>
            </a:r>
          </a:p>
          <a:p>
            <a:pPr marL="171450" indent="-171450">
              <a:buClr>
                <a:schemeClr val="dk1"/>
              </a:buClr>
              <a:buSzPts val="1100"/>
            </a:pPr>
            <a:r>
              <a:rPr lang="en-US" sz="1800" dirty="0"/>
              <a:t>Read beyond the headline; Who created the story and why?</a:t>
            </a:r>
          </a:p>
          <a:p>
            <a:pPr marL="628650" lvl="1" indent="-171450">
              <a:spcBef>
                <a:spcPts val="0"/>
              </a:spcBef>
              <a:buClr>
                <a:schemeClr val="dk1"/>
              </a:buClr>
              <a:buSzPts val="1100"/>
            </a:pPr>
            <a:r>
              <a:rPr lang="en-US" sz="1800" dirty="0"/>
              <a:t>The author</a:t>
            </a:r>
          </a:p>
          <a:p>
            <a:pPr marL="628650" lvl="1" indent="-171450">
              <a:spcBef>
                <a:spcPts val="0"/>
              </a:spcBef>
              <a:buClr>
                <a:schemeClr val="dk1"/>
              </a:buClr>
              <a:buSzPts val="1100"/>
            </a:pPr>
            <a:r>
              <a:rPr lang="en-US" sz="1800" dirty="0"/>
              <a:t>The organization</a:t>
            </a:r>
          </a:p>
          <a:p>
            <a:pPr marL="628650" lvl="1" indent="-171450">
              <a:spcBef>
                <a:spcPts val="0"/>
              </a:spcBef>
              <a:buClr>
                <a:schemeClr val="dk1"/>
              </a:buClr>
              <a:buSzPts val="1100"/>
            </a:pPr>
            <a:r>
              <a:rPr lang="en-US" sz="1800" dirty="0"/>
              <a:t>The data it was published</a:t>
            </a:r>
          </a:p>
          <a:p>
            <a:pPr marL="628650" lvl="1" indent="-171450">
              <a:spcBef>
                <a:spcPts val="0"/>
              </a:spcBef>
              <a:buClr>
                <a:schemeClr val="dk1"/>
              </a:buClr>
              <a:buSzPts val="1100"/>
            </a:pPr>
            <a:r>
              <a:rPr lang="en-US" sz="1800" dirty="0"/>
              <a:t>The evidence</a:t>
            </a:r>
          </a:p>
          <a:p>
            <a:pPr marL="171450" indent="-171450">
              <a:buClr>
                <a:schemeClr val="dk1"/>
              </a:buClr>
              <a:buSzPts val="1100"/>
            </a:pPr>
            <a:r>
              <a:rPr lang="en-US" sz="1800" dirty="0"/>
              <a:t>Are other sources covering it?</a:t>
            </a:r>
          </a:p>
          <a:p>
            <a:pPr marL="171450" indent="-171450">
              <a:buClr>
                <a:schemeClr val="dk1"/>
              </a:buClr>
              <a:buSzPts val="1100"/>
            </a:pPr>
            <a:r>
              <a:rPr lang="en-US" sz="1800" dirty="0"/>
              <a:t>What’s missing?</a:t>
            </a:r>
          </a:p>
          <a:p>
            <a:pPr marL="171450" indent="-171450">
              <a:buClr>
                <a:schemeClr val="dk1"/>
              </a:buClr>
              <a:buSzPts val="1100"/>
            </a:pPr>
            <a:r>
              <a:rPr lang="en-US" sz="1800" dirty="0"/>
              <a:t>Be aware of your (implicit) bias</a:t>
            </a:r>
          </a:p>
          <a:p>
            <a:pPr marL="171450" indent="-171450">
              <a:buClr>
                <a:schemeClr val="dk1"/>
              </a:buClr>
              <a:buSzPts val="1100"/>
            </a:pPr>
            <a:r>
              <a:rPr lang="en-US" sz="1800" dirty="0"/>
              <a:t>Make good use of the fact-checking website: </a:t>
            </a:r>
            <a:r>
              <a:rPr lang="en-US" sz="1800" dirty="0">
                <a:hlinkClick r:id="rId4"/>
              </a:rPr>
              <a:t>Snopes</a:t>
            </a:r>
            <a:r>
              <a:rPr lang="en-US" sz="1800" dirty="0"/>
              <a:t>, </a:t>
            </a:r>
            <a:r>
              <a:rPr lang="en-US" sz="1800" dirty="0">
                <a:hlinkClick r:id="rId5"/>
              </a:rPr>
              <a:t>Factcheck.org</a:t>
            </a:r>
            <a:r>
              <a:rPr lang="en-US" sz="1800" dirty="0"/>
              <a:t>, </a:t>
            </a:r>
            <a:r>
              <a:rPr lang="en-US" sz="1800" dirty="0">
                <a:hlinkClick r:id="rId6"/>
              </a:rPr>
              <a:t>Politifact</a:t>
            </a:r>
            <a:r>
              <a:rPr lang="en-US" sz="1800" dirty="0"/>
              <a:t>, and etc.</a:t>
            </a:r>
            <a:endParaRPr lang="en-US" sz="1400" dirty="0"/>
          </a:p>
          <a:p>
            <a:pPr marL="171450" indent="-171450">
              <a:buClr>
                <a:schemeClr val="dk1"/>
              </a:buClr>
              <a:buSzPts val="1100"/>
            </a:pPr>
            <a:endParaRPr lang="en-US" sz="1800" dirty="0"/>
          </a:p>
          <a:p>
            <a:pPr marL="0" indent="0">
              <a:spcAft>
                <a:spcPts val="1600"/>
              </a:spcAft>
              <a:buFont typeface="DM Sans"/>
              <a:buNone/>
            </a:pPr>
            <a:endParaRPr lang="en-US" sz="1050" dirty="0"/>
          </a:p>
        </p:txBody>
      </p:sp>
    </p:spTree>
    <p:extLst>
      <p:ext uri="{BB962C8B-B14F-4D97-AF65-F5344CB8AC3E}">
        <p14:creationId xmlns:p14="http://schemas.microsoft.com/office/powerpoint/2010/main" val="3338030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099"/>
            <a:ext cx="7770160" cy="3939401"/>
          </a:xfrm>
          <a:prstGeom prst="rect">
            <a:avLst/>
          </a:prstGeom>
        </p:spPr>
        <p:txBody>
          <a:bodyPr spcFirstLastPara="1" wrap="square" lIns="91425" tIns="91425" rIns="91425" bIns="91425" anchor="t" anchorCtr="0">
            <a:noAutofit/>
          </a:bodyPr>
          <a:lstStyle/>
          <a:p>
            <a:pPr marL="171450" indent="-171450">
              <a:buClr>
                <a:schemeClr val="dk1"/>
              </a:buClr>
              <a:buSzPts val="1100"/>
            </a:pPr>
            <a:endParaRPr lang="en-US" sz="1600" dirty="0"/>
          </a:p>
          <a:p>
            <a:pPr marL="171450" indent="-171450">
              <a:buClr>
                <a:schemeClr val="dk1"/>
              </a:buClr>
              <a:buSzPts val="1100"/>
            </a:pPr>
            <a:endParaRPr lang="en-US" sz="1600" dirty="0"/>
          </a:p>
          <a:p>
            <a:pPr marL="171450" indent="-171450">
              <a:buClr>
                <a:schemeClr val="dk1"/>
              </a:buClr>
              <a:buSzPts val="1100"/>
            </a:pPr>
            <a:endParaRPr lang="en-US" sz="1600" dirty="0"/>
          </a:p>
        </p:txBody>
      </p:sp>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Fact-checking as gatekeeper (</a:t>
            </a:r>
            <a:r>
              <a:rPr lang="en-US" sz="2400" dirty="0" err="1"/>
              <a:t>Ognyanova</a:t>
            </a:r>
            <a:r>
              <a:rPr lang="en-US" sz="2400" dirty="0"/>
              <a:t>, 2021)</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431;p32">
            <a:extLst>
              <a:ext uri="{FF2B5EF4-FFF2-40B4-BE49-F238E27FC236}">
                <a16:creationId xmlns:a16="http://schemas.microsoft.com/office/drawing/2014/main" id="{80190D5F-9E9C-EF41-94C0-DC0243885421}"/>
              </a:ext>
            </a:extLst>
          </p:cNvPr>
          <p:cNvSpPr txBox="1">
            <a:spLocks/>
          </p:cNvSpPr>
          <p:nvPr/>
        </p:nvSpPr>
        <p:spPr>
          <a:xfrm>
            <a:off x="743525" y="1204099"/>
            <a:ext cx="7377000" cy="393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endParaRPr lang="en-US" sz="1800" dirty="0"/>
          </a:p>
          <a:p>
            <a:pPr marL="0" indent="0">
              <a:spcAft>
                <a:spcPts val="1600"/>
              </a:spcAft>
              <a:buFont typeface="DM Sans"/>
              <a:buNone/>
            </a:pPr>
            <a:endParaRPr lang="en-US" sz="1050" dirty="0"/>
          </a:p>
        </p:txBody>
      </p:sp>
      <p:pic>
        <p:nvPicPr>
          <p:cNvPr id="4" name="Picture 3" descr="Graphical user interface, website&#10;&#10;Description automatically generated">
            <a:extLst>
              <a:ext uri="{FF2B5EF4-FFF2-40B4-BE49-F238E27FC236}">
                <a16:creationId xmlns:a16="http://schemas.microsoft.com/office/drawing/2014/main" id="{9D1D0F13-B5A1-804E-94C9-FB9C9933C690}"/>
              </a:ext>
            </a:extLst>
          </p:cNvPr>
          <p:cNvPicPr>
            <a:picLocks noChangeAspect="1"/>
          </p:cNvPicPr>
          <p:nvPr/>
        </p:nvPicPr>
        <p:blipFill>
          <a:blip r:embed="rId3"/>
          <a:stretch>
            <a:fillRect/>
          </a:stretch>
        </p:blipFill>
        <p:spPr>
          <a:xfrm>
            <a:off x="2364117" y="1128457"/>
            <a:ext cx="4415766" cy="3848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101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099"/>
            <a:ext cx="7770160" cy="3939401"/>
          </a:xfrm>
          <a:prstGeom prst="rect">
            <a:avLst/>
          </a:prstGeom>
        </p:spPr>
        <p:txBody>
          <a:bodyPr spcFirstLastPara="1" wrap="square" lIns="91425" tIns="91425" rIns="91425" bIns="91425" anchor="t" anchorCtr="0">
            <a:noAutofit/>
          </a:bodyPr>
          <a:lstStyle/>
          <a:p>
            <a:pPr marL="171450" indent="-171450">
              <a:buClr>
                <a:schemeClr val="dk1"/>
              </a:buClr>
              <a:buSzPts val="1100"/>
            </a:pPr>
            <a:endParaRPr lang="en-US" sz="1600" dirty="0"/>
          </a:p>
          <a:p>
            <a:pPr marL="171450" indent="-171450">
              <a:buClr>
                <a:schemeClr val="dk1"/>
              </a:buClr>
              <a:buSzPts val="1100"/>
            </a:pPr>
            <a:endParaRPr lang="en-US" sz="1600" dirty="0"/>
          </a:p>
          <a:p>
            <a:pPr marL="171450" indent="-171450">
              <a:buClr>
                <a:schemeClr val="dk1"/>
              </a:buClr>
              <a:buSzPts val="1100"/>
            </a:pPr>
            <a:endParaRPr lang="en-US" sz="1600" dirty="0"/>
          </a:p>
        </p:txBody>
      </p:sp>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Fact-checking as gatekeeper (</a:t>
            </a:r>
            <a:r>
              <a:rPr lang="en-US" sz="2400" dirty="0" err="1"/>
              <a:t>Ognyanova</a:t>
            </a:r>
            <a:r>
              <a:rPr lang="en-US" sz="2400" dirty="0"/>
              <a:t>, 2021)</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431;p32">
            <a:extLst>
              <a:ext uri="{FF2B5EF4-FFF2-40B4-BE49-F238E27FC236}">
                <a16:creationId xmlns:a16="http://schemas.microsoft.com/office/drawing/2014/main" id="{80190D5F-9E9C-EF41-94C0-DC0243885421}"/>
              </a:ext>
            </a:extLst>
          </p:cNvPr>
          <p:cNvSpPr txBox="1">
            <a:spLocks/>
          </p:cNvSpPr>
          <p:nvPr/>
        </p:nvSpPr>
        <p:spPr>
          <a:xfrm>
            <a:off x="743525" y="1204099"/>
            <a:ext cx="7377000" cy="393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endParaRPr lang="en-US" sz="1800" dirty="0"/>
          </a:p>
          <a:p>
            <a:pPr marL="0" indent="0">
              <a:spcAft>
                <a:spcPts val="1600"/>
              </a:spcAft>
              <a:buFont typeface="DM Sans"/>
              <a:buNone/>
            </a:pPr>
            <a:endParaRPr lang="en-US" sz="1050" dirty="0"/>
          </a:p>
        </p:txBody>
      </p:sp>
      <p:pic>
        <p:nvPicPr>
          <p:cNvPr id="13" name="Picture 12" descr="Chart&#10;&#10;Description automatically generated">
            <a:extLst>
              <a:ext uri="{FF2B5EF4-FFF2-40B4-BE49-F238E27FC236}">
                <a16:creationId xmlns:a16="http://schemas.microsoft.com/office/drawing/2014/main" id="{3500837B-BD39-CA48-9C78-8BCAFAC15370}"/>
              </a:ext>
            </a:extLst>
          </p:cNvPr>
          <p:cNvPicPr>
            <a:picLocks noChangeAspect="1"/>
          </p:cNvPicPr>
          <p:nvPr/>
        </p:nvPicPr>
        <p:blipFill>
          <a:blip r:embed="rId3"/>
          <a:stretch>
            <a:fillRect/>
          </a:stretch>
        </p:blipFill>
        <p:spPr>
          <a:xfrm>
            <a:off x="138546" y="1555674"/>
            <a:ext cx="4266044" cy="2903712"/>
          </a:xfrm>
          <a:prstGeom prst="rect">
            <a:avLst/>
          </a:prstGeom>
          <a:ln>
            <a:noFill/>
          </a:ln>
          <a:effectLst>
            <a:outerShdw blurRad="292100" dist="139700" dir="2700000" algn="tl" rotWithShape="0">
              <a:srgbClr val="333333">
                <a:alpha val="65000"/>
              </a:srgbClr>
            </a:outerShdw>
          </a:effectLst>
        </p:spPr>
      </p:pic>
      <p:pic>
        <p:nvPicPr>
          <p:cNvPr id="16" name="Picture 15" descr="A picture containing chart&#10;&#10;Description automatically generated">
            <a:extLst>
              <a:ext uri="{FF2B5EF4-FFF2-40B4-BE49-F238E27FC236}">
                <a16:creationId xmlns:a16="http://schemas.microsoft.com/office/drawing/2014/main" id="{2F9539AE-B98E-D04F-8055-EE0F57E5E594}"/>
              </a:ext>
            </a:extLst>
          </p:cNvPr>
          <p:cNvPicPr>
            <a:picLocks noChangeAspect="1"/>
          </p:cNvPicPr>
          <p:nvPr/>
        </p:nvPicPr>
        <p:blipFill>
          <a:blip r:embed="rId4"/>
          <a:stretch>
            <a:fillRect/>
          </a:stretch>
        </p:blipFill>
        <p:spPr>
          <a:xfrm>
            <a:off x="4572000" y="1555674"/>
            <a:ext cx="4445645" cy="2903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8624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E4AD34-0A76-AA48-8D8A-EABA9A1E2805}"/>
              </a:ext>
            </a:extLst>
          </p:cNvPr>
          <p:cNvSpPr>
            <a:spLocks noGrp="1"/>
          </p:cNvSpPr>
          <p:nvPr>
            <p:ph type="body" idx="1"/>
          </p:nvPr>
        </p:nvSpPr>
        <p:spPr>
          <a:xfrm>
            <a:off x="743525" y="1204099"/>
            <a:ext cx="7377000" cy="3558819"/>
          </a:xfrm>
        </p:spPr>
        <p:txBody>
          <a:bodyPr/>
          <a:lstStyle/>
          <a:p>
            <a:r>
              <a:rPr lang="en-US" dirty="0" err="1"/>
              <a:t>Ognyanova</a:t>
            </a:r>
            <a:r>
              <a:rPr lang="en-US" dirty="0"/>
              <a:t>, K. (2021). Network approaches to misinformation evaluation and correction. In Weber M. S., &amp; I. </a:t>
            </a:r>
            <a:r>
              <a:rPr lang="en-US" dirty="0" err="1"/>
              <a:t>Yanovitzky</a:t>
            </a:r>
            <a:r>
              <a:rPr lang="en-US" dirty="0"/>
              <a:t> (eds). </a:t>
            </a:r>
            <a:r>
              <a:rPr lang="en-US" i="1" dirty="0"/>
              <a:t>Networks, knowledge brokers, and the public policymaking process</a:t>
            </a:r>
            <a:r>
              <a:rPr lang="en-US" dirty="0"/>
              <a:t> (pp. 351-373). Palgrave Macmillan.</a:t>
            </a:r>
          </a:p>
          <a:p>
            <a:r>
              <a:rPr lang="en-US" dirty="0"/>
              <a:t>Rich, T. S., Milden, I., &amp; Wagner, M. T. (2020). Research note: Does the public support fact-checking social media? It depends who and how you ask. </a:t>
            </a:r>
            <a:r>
              <a:rPr lang="en-US" i="1" dirty="0"/>
              <a:t>The Harvard Kennedy School Misinformation Review</a:t>
            </a:r>
            <a:r>
              <a:rPr lang="en-US" dirty="0"/>
              <a:t>. </a:t>
            </a:r>
            <a:r>
              <a:rPr lang="en-US" i="1" dirty="0"/>
              <a:t>1</a:t>
            </a:r>
            <a:r>
              <a:rPr lang="en-US" dirty="0"/>
              <a:t>(8). </a:t>
            </a:r>
            <a:r>
              <a:rPr lang="en-US" dirty="0">
                <a:hlinkClick r:id="rId2"/>
              </a:rPr>
              <a:t>https://misinforeview.hks.harvard.edu/article/research-note-does-the-public-support-fact-checking-social-media-it-depends-who-and-how-you-ask/</a:t>
            </a:r>
            <a:endParaRPr lang="en-US" dirty="0"/>
          </a:p>
          <a:p>
            <a:r>
              <a:rPr lang="en-US" dirty="0" err="1"/>
              <a:t>Vogels</a:t>
            </a:r>
            <a:r>
              <a:rPr lang="en-US" dirty="0"/>
              <a:t>, E. A., Perrin, A., &amp; Anderson, M. (Nov 12</a:t>
            </a:r>
            <a:r>
              <a:rPr lang="en-US" baseline="30000" dirty="0"/>
              <a:t>th</a:t>
            </a:r>
            <a:r>
              <a:rPr lang="en-US" dirty="0"/>
              <a:t>, 2020). Most Americans think social media sites censor political viewpoints. </a:t>
            </a:r>
            <a:r>
              <a:rPr lang="en-US" i="1" dirty="0"/>
              <a:t>Pew Research Center. https://</a:t>
            </a:r>
            <a:r>
              <a:rPr lang="en-US" i="1" dirty="0" err="1"/>
              <a:t>www.pewresearch.org</a:t>
            </a:r>
            <a:r>
              <a:rPr lang="en-US" i="1" dirty="0"/>
              <a:t>/internet/2020/08/19/most-americans-think-social-media-sites-censor-political-viewpoints/</a:t>
            </a:r>
            <a:endParaRPr lang="en-US" dirty="0"/>
          </a:p>
          <a:p>
            <a:r>
              <a:rPr lang="en-US" dirty="0"/>
              <a:t>Wardle, C. (Feb 16, 2017). Fake news. It's complicated. </a:t>
            </a:r>
            <a:r>
              <a:rPr lang="en-US" i="1" dirty="0"/>
              <a:t>First Draft</a:t>
            </a:r>
            <a:r>
              <a:rPr lang="en-US" dirty="0"/>
              <a:t>. </a:t>
            </a:r>
            <a:r>
              <a:rPr lang="en-US" dirty="0">
                <a:hlinkClick r:id="rId3"/>
              </a:rPr>
              <a:t>https://medium.com/1st-draft/fake-news-its-complicated-d0f773766c79</a:t>
            </a:r>
            <a:endParaRPr lang="en-US" dirty="0"/>
          </a:p>
          <a:p>
            <a:r>
              <a:rPr lang="en-US" dirty="0"/>
              <a:t>Wardle, C., &amp; </a:t>
            </a:r>
            <a:r>
              <a:rPr lang="en-US" dirty="0" err="1"/>
              <a:t>Derakhshan</a:t>
            </a:r>
            <a:r>
              <a:rPr lang="en-US" dirty="0"/>
              <a:t>, H. (2017). Information disorder: Toward an interdisciplinary framework for research and policymaking. </a:t>
            </a:r>
            <a:r>
              <a:rPr lang="en-US" i="1" dirty="0"/>
              <a:t>Council of Europe report</a:t>
            </a:r>
            <a:r>
              <a:rPr lang="en-US" dirty="0"/>
              <a:t>. </a:t>
            </a:r>
            <a:r>
              <a:rPr lang="en-US" dirty="0">
                <a:hlinkClick r:id="rId4"/>
              </a:rPr>
              <a:t>https://rm.coe.int/information-disorder-report-november-2017/1680764666</a:t>
            </a:r>
            <a:endParaRPr lang="en-US" dirty="0"/>
          </a:p>
          <a:p>
            <a:r>
              <a:rPr lang="en-US" dirty="0" err="1"/>
              <a:t>Zimdars</a:t>
            </a:r>
            <a:r>
              <a:rPr lang="en-US" dirty="0"/>
              <a:t>, M., &amp; McLeod, K. (Eds.). (2020). </a:t>
            </a:r>
            <a:r>
              <a:rPr lang="en-US" i="1" dirty="0"/>
              <a:t>Fake news: understanding media and misinformation in the digital age</a:t>
            </a:r>
            <a:r>
              <a:rPr lang="en-US" dirty="0"/>
              <a:t>. MIT Press.</a:t>
            </a:r>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FB37E163-B3BF-2146-B962-2BA5C44BFD35}"/>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1079564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Information disorder</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431;p32">
            <a:extLst>
              <a:ext uri="{FF2B5EF4-FFF2-40B4-BE49-F238E27FC236}">
                <a16:creationId xmlns:a16="http://schemas.microsoft.com/office/drawing/2014/main" id="{09FFAEB7-7B7D-2A49-BBBE-0B948F6EB440}"/>
              </a:ext>
            </a:extLst>
          </p:cNvPr>
          <p:cNvSpPr txBox="1">
            <a:spLocks/>
          </p:cNvSpPr>
          <p:nvPr/>
        </p:nvSpPr>
        <p:spPr>
          <a:xfrm>
            <a:off x="5091069" y="2920971"/>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r>
              <a:rPr lang="en-US" dirty="0"/>
              <a:t>Source: </a:t>
            </a:r>
            <a:r>
              <a:rPr lang="en-US" dirty="0">
                <a:hlinkClick r:id="rId3"/>
              </a:rPr>
              <a:t>Council of Europe report (2017, p. 20)</a:t>
            </a:r>
            <a:endParaRPr lang="en-US" dirty="0"/>
          </a:p>
        </p:txBody>
      </p:sp>
      <p:sp>
        <p:nvSpPr>
          <p:cNvPr id="14" name="Google Shape;431;p32">
            <a:extLst>
              <a:ext uri="{FF2B5EF4-FFF2-40B4-BE49-F238E27FC236}">
                <a16:creationId xmlns:a16="http://schemas.microsoft.com/office/drawing/2014/main" id="{2AF77DAD-B3C7-B346-9BCF-6F4E9C58CACC}"/>
              </a:ext>
            </a:extLst>
          </p:cNvPr>
          <p:cNvSpPr txBox="1">
            <a:spLocks noGrp="1"/>
          </p:cNvSpPr>
          <p:nvPr>
            <p:ph type="body" idx="1"/>
          </p:nvPr>
        </p:nvSpPr>
        <p:spPr>
          <a:xfrm>
            <a:off x="970716" y="1172632"/>
            <a:ext cx="7663122" cy="1748340"/>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Misinformation: Information that is false, but not created with the intention of causing harm.</a:t>
            </a:r>
          </a:p>
          <a:p>
            <a:pPr marL="171450" indent="-171450">
              <a:buClr>
                <a:schemeClr val="dk1"/>
              </a:buClr>
              <a:buSzPts val="1100"/>
            </a:pPr>
            <a:r>
              <a:rPr lang="en-US" sz="1800" dirty="0"/>
              <a:t>Disinformation: Information that is false and deliberately created to harm a person, social group, organization or country.</a:t>
            </a:r>
          </a:p>
          <a:p>
            <a:pPr marL="171450" indent="-171450">
              <a:buClr>
                <a:schemeClr val="dk1"/>
              </a:buClr>
              <a:buSzPts val="1100"/>
            </a:pPr>
            <a:r>
              <a:rPr lang="en-US" sz="1800" dirty="0"/>
              <a:t>Mal-information: Information that is based on reality, used to inflict harm on a person, organization or country.</a:t>
            </a:r>
          </a:p>
          <a:p>
            <a:pPr marL="171450" indent="-171450">
              <a:buClr>
                <a:schemeClr val="dk1"/>
              </a:buClr>
              <a:buSzPts val="1100"/>
            </a:pPr>
            <a:endParaRPr lang="en-US" sz="1800" dirty="0"/>
          </a:p>
          <a:p>
            <a:pPr marL="0" lvl="0" indent="0" algn="l" rtl="0">
              <a:spcBef>
                <a:spcPts val="0"/>
              </a:spcBef>
              <a:spcAft>
                <a:spcPts val="1600"/>
              </a:spcAft>
              <a:buNone/>
            </a:pPr>
            <a:endParaRPr sz="1050" dirty="0"/>
          </a:p>
        </p:txBody>
      </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19" name="Google Shape;431;p32">
            <a:extLst>
              <a:ext uri="{FF2B5EF4-FFF2-40B4-BE49-F238E27FC236}">
                <a16:creationId xmlns:a16="http://schemas.microsoft.com/office/drawing/2014/main" id="{5BA706F9-7EAF-D447-AA00-A05109BCD791}"/>
              </a:ext>
            </a:extLst>
          </p:cNvPr>
          <p:cNvSpPr txBox="1">
            <a:spLocks/>
          </p:cNvSpPr>
          <p:nvPr/>
        </p:nvSpPr>
        <p:spPr>
          <a:xfrm>
            <a:off x="1007274" y="3338794"/>
            <a:ext cx="7663122" cy="1821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buClr>
                <a:schemeClr val="dk1"/>
              </a:buClr>
              <a:buSzPts val="1100"/>
              <a:buFont typeface="DM Sans"/>
              <a:buNone/>
            </a:pPr>
            <a:endParaRPr lang="en-US" sz="1800" dirty="0"/>
          </a:p>
          <a:p>
            <a:pPr marL="171450" indent="-171450">
              <a:buClr>
                <a:schemeClr val="dk1"/>
              </a:buClr>
              <a:buSzPts val="1100"/>
            </a:pPr>
            <a:r>
              <a:rPr lang="en-US" sz="1800" dirty="0"/>
              <a:t>“Fake news”: purposefully crafted, sensational, emotionally charged, misleading or totally fabricated information that mimics the form of mainstream news (</a:t>
            </a:r>
            <a:r>
              <a:rPr lang="en-US" sz="1800" dirty="0" err="1"/>
              <a:t>Zimdars</a:t>
            </a:r>
            <a:r>
              <a:rPr lang="en-US" sz="1800" dirty="0"/>
              <a:t> &amp; McLeod, 2020)</a:t>
            </a:r>
          </a:p>
          <a:p>
            <a:pPr marL="171450" indent="-171450">
              <a:buClr>
                <a:schemeClr val="dk1"/>
              </a:buClr>
              <a:buSzPts val="1100"/>
            </a:pPr>
            <a:endParaRPr lang="en-US" sz="1800" dirty="0"/>
          </a:p>
          <a:p>
            <a:pPr marL="171450" indent="-171450">
              <a:buClr>
                <a:schemeClr val="dk1"/>
              </a:buClr>
              <a:buSzPts val="1100"/>
            </a:pPr>
            <a:endParaRPr lang="en-US" sz="1800" dirty="0"/>
          </a:p>
          <a:p>
            <a:pPr marL="0" indent="0">
              <a:spcAft>
                <a:spcPts val="1600"/>
              </a:spcAft>
              <a:buFont typeface="DM Sans"/>
              <a:buNone/>
            </a:pPr>
            <a:endParaRPr lang="en-US" sz="1050" dirty="0"/>
          </a:p>
        </p:txBody>
      </p:sp>
    </p:spTree>
    <p:extLst>
      <p:ext uri="{BB962C8B-B14F-4D97-AF65-F5344CB8AC3E}">
        <p14:creationId xmlns:p14="http://schemas.microsoft.com/office/powerpoint/2010/main" val="286839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Information disorder</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Diagram&#10;&#10;Description automatically generated">
            <a:extLst>
              <a:ext uri="{FF2B5EF4-FFF2-40B4-BE49-F238E27FC236}">
                <a16:creationId xmlns:a16="http://schemas.microsoft.com/office/drawing/2014/main" id="{5DE45B56-B683-7143-BB70-1AF2237EE94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920262" y="1128457"/>
            <a:ext cx="5303475" cy="3316919"/>
          </a:xfrm>
          <a:prstGeom prst="rect">
            <a:avLst/>
          </a:prstGeom>
          <a:ln>
            <a:noFill/>
          </a:ln>
          <a:effectLst>
            <a:outerShdw blurRad="292100" dist="139700" dir="2700000" algn="tl" rotWithShape="0">
              <a:srgbClr val="333333">
                <a:alpha val="65000"/>
              </a:srgbClr>
            </a:outerShdw>
          </a:effectLst>
        </p:spPr>
      </p:pic>
      <p:sp>
        <p:nvSpPr>
          <p:cNvPr id="15" name="Google Shape;431;p32">
            <a:extLst>
              <a:ext uri="{FF2B5EF4-FFF2-40B4-BE49-F238E27FC236}">
                <a16:creationId xmlns:a16="http://schemas.microsoft.com/office/drawing/2014/main" id="{09FFAEB7-7B7D-2A49-BBBE-0B948F6EB440}"/>
              </a:ext>
            </a:extLst>
          </p:cNvPr>
          <p:cNvSpPr txBox="1">
            <a:spLocks/>
          </p:cNvSpPr>
          <p:nvPr/>
        </p:nvSpPr>
        <p:spPr>
          <a:xfrm>
            <a:off x="6232125" y="4615750"/>
            <a:ext cx="3023120"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r>
              <a:rPr lang="en-US" dirty="0"/>
              <a:t>Source: </a:t>
            </a:r>
            <a:r>
              <a:rPr lang="en-US" dirty="0">
                <a:hlinkClick r:id="rId5"/>
              </a:rPr>
              <a:t>Council of Europe report (2017)</a:t>
            </a:r>
            <a:endParaRPr lang="en-US" dirty="0"/>
          </a:p>
        </p:txBody>
      </p:sp>
      <p:sp>
        <p:nvSpPr>
          <p:cNvPr id="14" name="Text Placeholder 13">
            <a:extLst>
              <a:ext uri="{FF2B5EF4-FFF2-40B4-BE49-F238E27FC236}">
                <a16:creationId xmlns:a16="http://schemas.microsoft.com/office/drawing/2014/main" id="{F2E8051A-EDC8-2C4E-B268-4C682D4AF3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915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13647" y="384932"/>
            <a:ext cx="7085143" cy="667335"/>
          </a:xfrm>
          <a:prstGeom prst="rect">
            <a:avLst/>
          </a:prstGeom>
        </p:spPr>
        <p:txBody>
          <a:bodyPr spcFirstLastPara="1" wrap="square" lIns="91425" tIns="91425" rIns="91425" bIns="91425" anchor="t" anchorCtr="0">
            <a:noAutofit/>
          </a:bodyPr>
          <a:lstStyle/>
          <a:p>
            <a:pPr lvl="0"/>
            <a:r>
              <a:rPr lang="en-US" sz="2400" dirty="0"/>
              <a:t>Typology of “inaccurate information”</a:t>
            </a:r>
            <a:r>
              <a:rPr lang="zh-CN" altLang="en-US" sz="2400" dirty="0"/>
              <a:t> </a:t>
            </a:r>
            <a:br>
              <a:rPr lang="en-US" altLang="zh-CN" sz="2400" dirty="0"/>
            </a:br>
            <a:r>
              <a:rPr lang="en-US" altLang="zh-CN" sz="2400" dirty="0"/>
              <a:t>(Wardle, 2017)</a:t>
            </a: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 name="Picture 2">
            <a:extLst>
              <a:ext uri="{FF2B5EF4-FFF2-40B4-BE49-F238E27FC236}">
                <a16:creationId xmlns:a16="http://schemas.microsoft.com/office/drawing/2014/main" id="{9091615F-7021-A04C-8BFB-ECD242DBC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736" y="1195085"/>
            <a:ext cx="6470528" cy="36396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5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 Satire or parody</a:t>
            </a:r>
            <a:br>
              <a:rPr lang="en-US" sz="2400" dirty="0"/>
            </a:b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431;p32">
            <a:extLst>
              <a:ext uri="{FF2B5EF4-FFF2-40B4-BE49-F238E27FC236}">
                <a16:creationId xmlns:a16="http://schemas.microsoft.com/office/drawing/2014/main" id="{9B65690F-1969-C843-A5B1-24179D0DE352}"/>
              </a:ext>
            </a:extLst>
          </p:cNvPr>
          <p:cNvSpPr txBox="1">
            <a:spLocks noGrp="1"/>
          </p:cNvSpPr>
          <p:nvPr>
            <p:ph type="body" idx="1"/>
          </p:nvPr>
        </p:nvSpPr>
        <p:spPr>
          <a:xfrm>
            <a:off x="709947" y="4465885"/>
            <a:ext cx="7377000" cy="3688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Source: The onion (</a:t>
            </a:r>
            <a:r>
              <a:rPr lang="en-US" dirty="0">
                <a:hlinkClick r:id="rId3"/>
              </a:rPr>
              <a:t>Trump</a:t>
            </a:r>
            <a:r>
              <a:rPr lang="en-US" dirty="0"/>
              <a:t>; </a:t>
            </a:r>
            <a:r>
              <a:rPr lang="en-US" dirty="0">
                <a:hlinkClick r:id="rId4"/>
              </a:rPr>
              <a:t>Clinton</a:t>
            </a:r>
            <a:r>
              <a:rPr lang="en-US" dirty="0"/>
              <a:t>)</a:t>
            </a:r>
            <a:endParaRPr dirty="0"/>
          </a:p>
        </p:txBody>
      </p:sp>
      <p:pic>
        <p:nvPicPr>
          <p:cNvPr id="1026" name="Picture 2">
            <a:extLst>
              <a:ext uri="{FF2B5EF4-FFF2-40B4-BE49-F238E27FC236}">
                <a16:creationId xmlns:a16="http://schemas.microsoft.com/office/drawing/2014/main" id="{149B21C3-8EA0-DB4E-B18C-A0F1CB1A3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36" y="1633661"/>
            <a:ext cx="3694728" cy="2078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322060-957D-CF4F-9BAC-BE6710686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025" y="1633449"/>
            <a:ext cx="3694730" cy="2078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C2647EDB-E88D-B047-9494-65EA6E5062A5}"/>
              </a:ext>
            </a:extLst>
          </p:cNvPr>
          <p:cNvPicPr>
            <a:picLocks noChangeAspect="1"/>
          </p:cNvPicPr>
          <p:nvPr/>
        </p:nvPicPr>
        <p:blipFill>
          <a:blip r:embed="rId7"/>
          <a:stretch>
            <a:fillRect/>
          </a:stretch>
        </p:blipFill>
        <p:spPr>
          <a:xfrm>
            <a:off x="709947" y="3711946"/>
            <a:ext cx="3715265" cy="672954"/>
          </a:xfrm>
          <a:prstGeom prst="rect">
            <a:avLst/>
          </a:prstGeom>
          <a:ln>
            <a:noFill/>
          </a:ln>
          <a:effectLst>
            <a:outerShdw blurRad="292100" dist="139700" dir="2700000" algn="tl" rotWithShape="0">
              <a:srgbClr val="333333">
                <a:alpha val="65000"/>
              </a:srgbClr>
            </a:outerShdw>
          </a:effectLst>
        </p:spPr>
      </p:pic>
      <p:pic>
        <p:nvPicPr>
          <p:cNvPr id="15" name="Picture 14" descr="Text&#10;&#10;Description automatically generated">
            <a:extLst>
              <a:ext uri="{FF2B5EF4-FFF2-40B4-BE49-F238E27FC236}">
                <a16:creationId xmlns:a16="http://schemas.microsoft.com/office/drawing/2014/main" id="{1BCA1B0B-7212-6E47-ABC7-295DF0D72134}"/>
              </a:ext>
            </a:extLst>
          </p:cNvPr>
          <p:cNvPicPr>
            <a:picLocks noChangeAspect="1"/>
          </p:cNvPicPr>
          <p:nvPr/>
        </p:nvPicPr>
        <p:blipFill>
          <a:blip r:embed="rId8"/>
          <a:stretch>
            <a:fillRect/>
          </a:stretch>
        </p:blipFill>
        <p:spPr>
          <a:xfrm>
            <a:off x="4415235" y="3711522"/>
            <a:ext cx="3694730" cy="6753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2892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Examples: False connection</a:t>
            </a:r>
            <a:br>
              <a:rPr lang="en-US" sz="2400" dirty="0"/>
            </a:b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descr="cartoon">
            <a:extLst>
              <a:ext uri="{FF2B5EF4-FFF2-40B4-BE49-F238E27FC236}">
                <a16:creationId xmlns:a16="http://schemas.microsoft.com/office/drawing/2014/main" id="{2C1AA433-06BD-1D43-9407-7586496F8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227" y="1128457"/>
            <a:ext cx="5221545" cy="3621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7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3074" name="Picture 2">
            <a:extLst>
              <a:ext uri="{FF2B5EF4-FFF2-40B4-BE49-F238E27FC236}">
                <a16:creationId xmlns:a16="http://schemas.microsoft.com/office/drawing/2014/main" id="{FDE7A7FB-009B-0644-9DC8-500EA2CFCD7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063709" y="2571750"/>
            <a:ext cx="3957301" cy="17751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r>
              <a:rPr lang="en-US" sz="2400" dirty="0"/>
              <a:t>Examples: False</a:t>
            </a:r>
            <a:r>
              <a:rPr lang="zh-TW" altLang="en-US" sz="2400" dirty="0"/>
              <a:t> </a:t>
            </a:r>
            <a:r>
              <a:rPr lang="en-US" altLang="zh-TW" sz="2400" dirty="0"/>
              <a:t>connection</a:t>
            </a:r>
            <a:br>
              <a:rPr lang="en-US" sz="2400" dirty="0"/>
            </a:b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431;p32">
            <a:extLst>
              <a:ext uri="{FF2B5EF4-FFF2-40B4-BE49-F238E27FC236}">
                <a16:creationId xmlns:a16="http://schemas.microsoft.com/office/drawing/2014/main" id="{9B65690F-1969-C843-A5B1-24179D0DE352}"/>
              </a:ext>
            </a:extLst>
          </p:cNvPr>
          <p:cNvSpPr txBox="1">
            <a:spLocks noGrp="1"/>
          </p:cNvSpPr>
          <p:nvPr>
            <p:ph type="body" idx="1"/>
          </p:nvPr>
        </p:nvSpPr>
        <p:spPr>
          <a:xfrm>
            <a:off x="455100" y="1046964"/>
            <a:ext cx="4608609" cy="3484834"/>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hlinkClick r:id="rId4"/>
              </a:rPr>
              <a:t>Clickbaity titles</a:t>
            </a:r>
            <a:r>
              <a:rPr lang="en-US" sz="1800" dirty="0"/>
              <a:t>:</a:t>
            </a:r>
          </a:p>
          <a:p>
            <a:pPr marL="628650" lvl="1" indent="-171450">
              <a:spcBef>
                <a:spcPts val="0"/>
              </a:spcBef>
              <a:buClr>
                <a:schemeClr val="dk1"/>
              </a:buClr>
              <a:buSzPts val="1100"/>
            </a:pPr>
            <a:r>
              <a:rPr lang="en-US" dirty="0"/>
              <a:t>10 Reasons Why Noise Cancelling Headphones Are the Best</a:t>
            </a:r>
          </a:p>
          <a:p>
            <a:pPr marL="628650" lvl="1" indent="-171450">
              <a:spcBef>
                <a:spcPts val="0"/>
              </a:spcBef>
              <a:buClr>
                <a:schemeClr val="dk1"/>
              </a:buClr>
              <a:buSzPts val="1100"/>
            </a:pPr>
            <a:r>
              <a:rPr lang="en-US" dirty="0"/>
              <a:t>10 Things You Need to Do Before Buying a House</a:t>
            </a:r>
          </a:p>
          <a:p>
            <a:pPr marL="628650" lvl="1" indent="-171450">
              <a:spcBef>
                <a:spcPts val="0"/>
              </a:spcBef>
              <a:buClr>
                <a:schemeClr val="dk1"/>
              </a:buClr>
              <a:buSzPts val="1100"/>
            </a:pPr>
            <a:r>
              <a:rPr lang="en-US" dirty="0"/>
              <a:t>Piggybacking: “Forbes Entrepreneur Shares X Tips…”</a:t>
            </a:r>
          </a:p>
          <a:p>
            <a:pPr marL="628650" lvl="1" indent="-171450">
              <a:spcBef>
                <a:spcPts val="0"/>
              </a:spcBef>
              <a:buClr>
                <a:schemeClr val="dk1"/>
              </a:buClr>
              <a:buSzPts val="1100"/>
            </a:pPr>
            <a:r>
              <a:rPr lang="en-US" dirty="0"/>
              <a:t>This Is Why Business Owners are Investing in Bitcoin</a:t>
            </a:r>
          </a:p>
          <a:p>
            <a:pPr marL="628650" lvl="1" indent="-171450">
              <a:spcBef>
                <a:spcPts val="0"/>
              </a:spcBef>
              <a:buClr>
                <a:schemeClr val="dk1"/>
              </a:buClr>
              <a:buSzPts val="1100"/>
            </a:pPr>
            <a:r>
              <a:rPr lang="en-US" dirty="0"/>
              <a:t>“This Is The Surprising Way Coronavirus Has Changed Travel Insurance”‘</a:t>
            </a:r>
          </a:p>
          <a:p>
            <a:pPr marL="628650" lvl="1" indent="-171450">
              <a:spcBef>
                <a:spcPts val="0"/>
              </a:spcBef>
              <a:buClr>
                <a:schemeClr val="dk1"/>
              </a:buClr>
              <a:buSzPts val="1100"/>
            </a:pPr>
            <a:r>
              <a:rPr lang="en-US" dirty="0"/>
              <a:t>“This is how business owners are saving thousands on their taxes”</a:t>
            </a:r>
          </a:p>
          <a:p>
            <a:pPr marL="628650" lvl="1" indent="-171450">
              <a:spcBef>
                <a:spcPts val="0"/>
              </a:spcBef>
              <a:buClr>
                <a:schemeClr val="dk1"/>
              </a:buClr>
              <a:buSzPts val="1100"/>
            </a:pPr>
            <a:r>
              <a:rPr lang="en-US" dirty="0"/>
              <a:t>“You Can Now Save Money with Y New Strategy”</a:t>
            </a:r>
          </a:p>
          <a:p>
            <a:pPr marL="628650" lvl="1" indent="-171450">
              <a:spcBef>
                <a:spcPts val="0"/>
              </a:spcBef>
              <a:buClr>
                <a:schemeClr val="dk1"/>
              </a:buClr>
              <a:buSzPts val="1100"/>
            </a:pPr>
            <a:r>
              <a:rPr lang="en-US" dirty="0"/>
              <a:t>“The Last Flatiron You Will Ever Need”</a:t>
            </a:r>
          </a:p>
          <a:p>
            <a:pPr marL="628650" lvl="1" indent="-171450">
              <a:spcBef>
                <a:spcPts val="0"/>
              </a:spcBef>
              <a:buClr>
                <a:schemeClr val="dk1"/>
              </a:buClr>
              <a:buSzPts val="1100"/>
            </a:pPr>
            <a:r>
              <a:rPr lang="en-US" dirty="0"/>
              <a:t>‘“166 Photos You Won’t Believe Are Not Photoshopped”</a:t>
            </a:r>
          </a:p>
          <a:p>
            <a:pPr marL="628650" lvl="1" indent="-171450">
              <a:spcBef>
                <a:spcPts val="0"/>
              </a:spcBef>
              <a:buClr>
                <a:schemeClr val="dk1"/>
              </a:buClr>
              <a:buSzPts val="1100"/>
            </a:pPr>
            <a:r>
              <a:rPr lang="en-US" dirty="0"/>
              <a:t>“Why You Should Invest in NFT Now”</a:t>
            </a:r>
          </a:p>
          <a:p>
            <a:pPr marL="628650" lvl="1" indent="-171450">
              <a:spcBef>
                <a:spcPts val="0"/>
              </a:spcBef>
              <a:buClr>
                <a:schemeClr val="dk1"/>
              </a:buClr>
              <a:buSzPts val="1100"/>
            </a:pPr>
            <a:r>
              <a:rPr lang="en-US" dirty="0"/>
              <a:t>‘SPREAD THIS: THE ELECTION POLLS ARE RIGGED …’</a:t>
            </a:r>
          </a:p>
          <a:p>
            <a:pPr marL="628650" lvl="1" indent="-171450">
              <a:spcBef>
                <a:spcPts val="0"/>
              </a:spcBef>
              <a:buClr>
                <a:schemeClr val="dk1"/>
              </a:buClr>
              <a:buSzPts val="1100"/>
            </a:pPr>
            <a:r>
              <a:rPr lang="en-US" dirty="0"/>
              <a:t>……</a:t>
            </a:r>
          </a:p>
          <a:p>
            <a:pPr marL="0" indent="0">
              <a:buClr>
                <a:schemeClr val="dk1"/>
              </a:buClr>
              <a:buSzPts val="1100"/>
              <a:buNone/>
            </a:pPr>
            <a:endParaRPr lang="en-US" sz="1800" dirty="0"/>
          </a:p>
          <a:p>
            <a:pPr marL="171450" indent="-171450">
              <a:buClr>
                <a:schemeClr val="dk1"/>
              </a:buClr>
              <a:buSzPts val="1100"/>
            </a:pPr>
            <a:endParaRPr lang="en-US" sz="1800" dirty="0"/>
          </a:p>
          <a:p>
            <a:pPr marL="171450" indent="-171450">
              <a:buClr>
                <a:schemeClr val="dk1"/>
              </a:buClr>
              <a:buSzPts val="1100"/>
            </a:pPr>
            <a:endParaRPr lang="en-US" sz="1800" dirty="0"/>
          </a:p>
          <a:p>
            <a:pPr marL="0" lvl="0" indent="0" algn="l" rtl="0">
              <a:spcBef>
                <a:spcPts val="0"/>
              </a:spcBef>
              <a:spcAft>
                <a:spcPts val="1600"/>
              </a:spcAft>
              <a:buNone/>
            </a:pPr>
            <a:endParaRPr sz="1050" dirty="0"/>
          </a:p>
        </p:txBody>
      </p:sp>
      <p:sp>
        <p:nvSpPr>
          <p:cNvPr id="15" name="Google Shape;431;p32">
            <a:extLst>
              <a:ext uri="{FF2B5EF4-FFF2-40B4-BE49-F238E27FC236}">
                <a16:creationId xmlns:a16="http://schemas.microsoft.com/office/drawing/2014/main" id="{A811EE42-2B3C-4B42-B00D-D87F3087C91E}"/>
              </a:ext>
            </a:extLst>
          </p:cNvPr>
          <p:cNvSpPr txBox="1">
            <a:spLocks/>
          </p:cNvSpPr>
          <p:nvPr/>
        </p:nvSpPr>
        <p:spPr>
          <a:xfrm>
            <a:off x="7284135" y="4615750"/>
            <a:ext cx="1971109"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Font typeface="DM Sans"/>
              <a:buNone/>
            </a:pPr>
            <a:r>
              <a:rPr lang="en-US" dirty="0"/>
              <a:t>Source: </a:t>
            </a:r>
            <a:r>
              <a:rPr lang="en-US" dirty="0">
                <a:hlinkClick r:id="rId5"/>
              </a:rPr>
              <a:t>BuzzFeed news</a:t>
            </a:r>
            <a:endParaRPr lang="en-US" dirty="0"/>
          </a:p>
        </p:txBody>
      </p:sp>
    </p:spTree>
    <p:extLst>
      <p:ext uri="{BB962C8B-B14F-4D97-AF65-F5344CB8AC3E}">
        <p14:creationId xmlns:p14="http://schemas.microsoft.com/office/powerpoint/2010/main" val="2429048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Examples: Misleading content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431;p32">
            <a:extLst>
              <a:ext uri="{FF2B5EF4-FFF2-40B4-BE49-F238E27FC236}">
                <a16:creationId xmlns:a16="http://schemas.microsoft.com/office/drawing/2014/main" id="{9B65690F-1969-C843-A5B1-24179D0DE352}"/>
              </a:ext>
            </a:extLst>
          </p:cNvPr>
          <p:cNvSpPr txBox="1">
            <a:spLocks noGrp="1"/>
          </p:cNvSpPr>
          <p:nvPr>
            <p:ph type="body" idx="1"/>
          </p:nvPr>
        </p:nvSpPr>
        <p:spPr>
          <a:xfrm>
            <a:off x="743525" y="1204099"/>
            <a:ext cx="7377000" cy="393940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050" dirty="0"/>
          </a:p>
        </p:txBody>
      </p:sp>
      <p:pic>
        <p:nvPicPr>
          <p:cNvPr id="4" name="Picture 3" descr="Graphical user interface, text, application, email&#10;&#10;Description automatically generated">
            <a:extLst>
              <a:ext uri="{FF2B5EF4-FFF2-40B4-BE49-F238E27FC236}">
                <a16:creationId xmlns:a16="http://schemas.microsoft.com/office/drawing/2014/main" id="{C9458AAE-C632-3B42-A7CB-2804BBE2A58A}"/>
              </a:ext>
            </a:extLst>
          </p:cNvPr>
          <p:cNvPicPr>
            <a:picLocks noChangeAspect="1"/>
          </p:cNvPicPr>
          <p:nvPr/>
        </p:nvPicPr>
        <p:blipFill>
          <a:blip r:embed="rId3"/>
          <a:stretch>
            <a:fillRect/>
          </a:stretch>
        </p:blipFill>
        <p:spPr>
          <a:xfrm>
            <a:off x="1560611" y="1128457"/>
            <a:ext cx="5742827" cy="3940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5915843"/>
      </p:ext>
    </p:extLst>
  </p:cSld>
  <p:clrMapOvr>
    <a:masterClrMapping/>
  </p:clrMapOvr>
</p:sld>
</file>

<file path=ppt/theme/theme1.xml><?xml version="1.0" encoding="utf-8"?>
<a:theme xmlns:a="http://schemas.openxmlformats.org/drawingml/2006/main" name="Mass Media Marketing Plan">
  <a:themeElements>
    <a:clrScheme name="Simple Light">
      <a:dk1>
        <a:srgbClr val="E79898"/>
      </a:dk1>
      <a:lt1>
        <a:srgbClr val="CE9FBC"/>
      </a:lt1>
      <a:dk2>
        <a:srgbClr val="92CCCA"/>
      </a:dk2>
      <a:lt2>
        <a:srgbClr val="224253"/>
      </a:lt2>
      <a:accent1>
        <a:srgbClr val="F8E6DC"/>
      </a:accent1>
      <a:accent2>
        <a:srgbClr val="224253"/>
      </a:accent2>
      <a:accent3>
        <a:srgbClr val="509195"/>
      </a:accent3>
      <a:accent4>
        <a:srgbClr val="92CCCA"/>
      </a:accent4>
      <a:accent5>
        <a:srgbClr val="CE9FBC"/>
      </a:accent5>
      <a:accent6>
        <a:srgbClr val="AA88A1"/>
      </a:accent6>
      <a:hlink>
        <a:srgbClr val="2242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10283</TotalTime>
  <Words>1450</Words>
  <Application>Microsoft Macintosh PowerPoint</Application>
  <PresentationFormat>On-screen Show (16:9)</PresentationFormat>
  <Paragraphs>112</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Abril Fatface</vt:lpstr>
      <vt:lpstr>DM Sans</vt:lpstr>
      <vt:lpstr>Mass Media Marketing Plan</vt:lpstr>
      <vt:lpstr>MEDIA &amp; THE PUBLIC</vt:lpstr>
      <vt:lpstr>PowerPoint Presentation</vt:lpstr>
      <vt:lpstr>Information disorder</vt:lpstr>
      <vt:lpstr>Information disorder</vt:lpstr>
      <vt:lpstr>Typology of “inaccurate information”  (Wardle, 2017)</vt:lpstr>
      <vt:lpstr>Example: Satire or parody </vt:lpstr>
      <vt:lpstr>Examples: False connection </vt:lpstr>
      <vt:lpstr>Examples: False connection </vt:lpstr>
      <vt:lpstr>Examples: Misleading content</vt:lpstr>
      <vt:lpstr>Example: False content</vt:lpstr>
      <vt:lpstr>Examples: Imposter content</vt:lpstr>
      <vt:lpstr>Examples: Manipulated context</vt:lpstr>
      <vt:lpstr>Examples: Fabricated content</vt:lpstr>
      <vt:lpstr>Examples of disinformation (information warfare)</vt:lpstr>
      <vt:lpstr>Examples of disinformation (information warfare)</vt:lpstr>
      <vt:lpstr>Fact-checking in the social media</vt:lpstr>
      <vt:lpstr>Fact-checking in the social media</vt:lpstr>
      <vt:lpstr>Fact-checking in the social media</vt:lpstr>
      <vt:lpstr>Support for fact-checking? (Rich et al., 2020)</vt:lpstr>
      <vt:lpstr>Support for fact-checking? (Rich et al., 2020)</vt:lpstr>
      <vt:lpstr>The partisan differences toward fact-checking? (Vogels et al., 2020)</vt:lpstr>
      <vt:lpstr>The partisan differences toward fact-checking? (Vogels et al., 2020)</vt:lpstr>
      <vt:lpstr>Fact-checking as gatekeeper (Dr. Brian Weeks)</vt:lpstr>
      <vt:lpstr>Fact-checking as gatekeeper (Ognyanova, 2021)</vt:lpstr>
      <vt:lpstr>Fact-checking as gatekeeper (Ognyanova, 2021)</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THE PUBLIC</dc:title>
  <cp:lastModifiedBy>Wang, Ryan Y.</cp:lastModifiedBy>
  <cp:revision>32</cp:revision>
  <dcterms:modified xsi:type="dcterms:W3CDTF">2022-02-23T07:02:29Z</dcterms:modified>
</cp:coreProperties>
</file>